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42"/>
  </p:notesMasterIdLst>
  <p:sldIdLst>
    <p:sldId id="261" r:id="rId5"/>
    <p:sldId id="262" r:id="rId6"/>
    <p:sldId id="265" r:id="rId7"/>
    <p:sldId id="263" r:id="rId8"/>
    <p:sldId id="264" r:id="rId9"/>
    <p:sldId id="267"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1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33A75990-A4A1-4DDE-AA8D-73E60A452DD0}" type="datetimeFigureOut">
              <a:rPr lang="en-US" smtClean="0"/>
              <a:t>4/7/2023</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08C238F-B856-42A4-BC32-194DCC130D5F}" type="datetime1">
              <a:rPr lang="en-US" smtClean="0"/>
              <a:t>4/7/2023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0300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5549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13062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89669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97446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1927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57817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08489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6661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5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110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4613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3222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3082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7166207-223C-48E4-AE22-548ABC801447}" type="datetime1">
              <a:rPr lang="en-US" smtClean="0"/>
              <a:t>4/7/2023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754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608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4726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67B94D-50C4-4558-AAA1-857DDB1A21EF}" type="datetime1">
              <a:rPr lang="en-US" smtClean="0"/>
              <a:t>4/7/2023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538309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6544455" y="1668687"/>
            <a:ext cx="4780636" cy="953030"/>
          </a:xfrm>
        </p:spPr>
        <p:txBody>
          <a:bodyPr>
            <a:normAutofit/>
          </a:bodyPr>
          <a:lstStyle/>
          <a:p>
            <a:pPr algn="ctr"/>
            <a:r>
              <a:rPr lang="en-US" b="1" dirty="0" err="1">
                <a:solidFill>
                  <a:srgbClr val="FFFF00"/>
                </a:solidFill>
              </a:rPr>
              <a:t>Chatgpt</a:t>
            </a:r>
            <a:endParaRPr lang="en-US" b="1" dirty="0">
              <a:solidFill>
                <a:srgbClr val="FFFF00"/>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6616378" y="3429000"/>
            <a:ext cx="5095096" cy="652721"/>
          </a:xfrm>
        </p:spPr>
        <p:txBody>
          <a:bodyPr>
            <a:normAutofit/>
          </a:bodyPr>
          <a:lstStyle/>
          <a:p>
            <a:pPr algn="ctr"/>
            <a:r>
              <a:rPr lang="en-US" dirty="0"/>
              <a:t>A giant neural network of 175 billion parameters</a:t>
            </a:r>
          </a:p>
        </p:txBody>
      </p:sp>
      <p:pic>
        <p:nvPicPr>
          <p:cNvPr id="1026" name="Picture 2" descr="robot using a chatbot to talk to humans">
            <a:extLst>
              <a:ext uri="{FF2B5EF4-FFF2-40B4-BE49-F238E27FC236}">
                <a16:creationId xmlns:a16="http://schemas.microsoft.com/office/drawing/2014/main" id="{8E470FF5-BBCD-553C-0091-33090CC8C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26" y="638175"/>
            <a:ext cx="5767874" cy="576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2737C6-D24D-1B66-2FD3-0894072748BD}"/>
              </a:ext>
            </a:extLst>
          </p:cNvPr>
          <p:cNvSpPr/>
          <p:nvPr/>
        </p:nvSpPr>
        <p:spPr>
          <a:xfrm>
            <a:off x="-323602" y="488839"/>
            <a:ext cx="6309387" cy="707886"/>
          </a:xfrm>
          <a:prstGeom prst="rect">
            <a:avLst/>
          </a:prstGeom>
          <a:noFill/>
        </p:spPr>
        <p:txBody>
          <a:bodyPr wrap="square" lIns="91440" tIns="45720" rIns="91440" bIns="45720">
            <a:spAutoFit/>
          </a:bodyPr>
          <a:lstStyle/>
          <a:p>
            <a:pPr algn="ctr"/>
            <a:r>
              <a:rPr lang="en-US" sz="4000" b="1" dirty="0">
                <a:ln w="12700" cmpd="sng">
                  <a:solidFill>
                    <a:schemeClr val="accent4"/>
                  </a:solidFill>
                  <a:prstDash val="solid"/>
                </a:ln>
                <a:solidFill>
                  <a:schemeClr val="accent5">
                    <a:lumMod val="40000"/>
                    <a:lumOff val="60000"/>
                  </a:schemeClr>
                </a:solidFill>
              </a:rPr>
              <a:t>Query, Key &amp; Values</a:t>
            </a:r>
          </a:p>
        </p:txBody>
      </p:sp>
      <p:sp>
        <p:nvSpPr>
          <p:cNvPr id="5" name="TextBox 4">
            <a:extLst>
              <a:ext uri="{FF2B5EF4-FFF2-40B4-BE49-F238E27FC236}">
                <a16:creationId xmlns:a16="http://schemas.microsoft.com/office/drawing/2014/main" id="{5AC250BB-D6C8-B199-F671-57E4C153A8C6}"/>
              </a:ext>
            </a:extLst>
          </p:cNvPr>
          <p:cNvSpPr txBox="1"/>
          <p:nvPr/>
        </p:nvSpPr>
        <p:spPr>
          <a:xfrm>
            <a:off x="232303" y="1840609"/>
            <a:ext cx="5627322" cy="1323439"/>
          </a:xfrm>
          <a:prstGeom prst="rect">
            <a:avLst/>
          </a:prstGeom>
          <a:noFill/>
        </p:spPr>
        <p:txBody>
          <a:bodyPr wrap="square" rtlCol="0">
            <a:spAutoFit/>
          </a:bodyPr>
          <a:lstStyle/>
          <a:p>
            <a:pPr algn="just"/>
            <a:r>
              <a:rPr lang="en-US" sz="1600" dirty="0">
                <a:solidFill>
                  <a:schemeClr val="accent3">
                    <a:lumMod val="40000"/>
                    <a:lumOff val="60000"/>
                  </a:schemeClr>
                </a:solidFill>
                <a:latin typeface="source-serif-pro"/>
              </a:rPr>
              <a:t>The issue with Self-Attention is that nothing is being trained. But maybe if we add some trainable parameters, the network can then learn some patterns which give much better context. This trainable parameter can be a matrix whose values are trained. So the idea of Query, Key, and Values was introduced.</a:t>
            </a:r>
            <a:endParaRPr lang="en-AE" sz="1600" dirty="0">
              <a:solidFill>
                <a:schemeClr val="accent3">
                  <a:lumMod val="40000"/>
                  <a:lumOff val="60000"/>
                </a:schemeClr>
              </a:solidFill>
            </a:endParaRPr>
          </a:p>
        </p:txBody>
      </p:sp>
      <p:sp>
        <p:nvSpPr>
          <p:cNvPr id="6" name="TextBox 5">
            <a:extLst>
              <a:ext uri="{FF2B5EF4-FFF2-40B4-BE49-F238E27FC236}">
                <a16:creationId xmlns:a16="http://schemas.microsoft.com/office/drawing/2014/main" id="{2273AAEF-253D-6318-C9D9-88334EF171AF}"/>
              </a:ext>
            </a:extLst>
          </p:cNvPr>
          <p:cNvSpPr txBox="1"/>
          <p:nvPr/>
        </p:nvSpPr>
        <p:spPr>
          <a:xfrm>
            <a:off x="232303" y="3693952"/>
            <a:ext cx="5459371" cy="2062103"/>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5">
                    <a:lumMod val="40000"/>
                    <a:lumOff val="60000"/>
                  </a:schemeClr>
                </a:solidFill>
              </a:rPr>
              <a:t>Let's again consider the previous sentence — “</a:t>
            </a:r>
            <a:r>
              <a:rPr lang="en-US" i="1" dirty="0">
                <a:solidFill>
                  <a:schemeClr val="accent5">
                    <a:lumMod val="40000"/>
                    <a:lumOff val="60000"/>
                  </a:schemeClr>
                </a:solidFill>
              </a:rPr>
              <a:t>Bark is very cute and he is a dog</a:t>
            </a:r>
            <a:r>
              <a:rPr lang="en-US" dirty="0">
                <a:solidFill>
                  <a:schemeClr val="accent5">
                    <a:lumMod val="40000"/>
                    <a:lumOff val="60000"/>
                  </a:schemeClr>
                </a:solidFill>
              </a:rPr>
              <a:t>”. We saw earlier that the initial word embeddings (</a:t>
            </a:r>
            <a:r>
              <a:rPr lang="en-US" i="1" dirty="0">
                <a:solidFill>
                  <a:schemeClr val="accent5">
                    <a:lumMod val="40000"/>
                    <a:lumOff val="60000"/>
                  </a:schemeClr>
                </a:solidFill>
              </a:rPr>
              <a:t>V</a:t>
            </a:r>
            <a:r>
              <a:rPr lang="en-US" dirty="0">
                <a:solidFill>
                  <a:schemeClr val="accent5">
                    <a:lumMod val="40000"/>
                    <a:lumOff val="60000"/>
                  </a:schemeClr>
                </a:solidFill>
              </a:rPr>
              <a:t>) are used 3 times. 1st as a dot product between the first word embedding and all other words (including itself, 2nd) in the sentence to obtain the weights, and then multiplying them again (3rd time) to the weights, to obtain the final embedding with context. These 3 occurrences of the V’s can be replaced by the three terms </a:t>
            </a:r>
            <a:r>
              <a:rPr lang="en-US" b="1" dirty="0">
                <a:solidFill>
                  <a:schemeClr val="accent5">
                    <a:lumMod val="40000"/>
                    <a:lumOff val="60000"/>
                  </a:schemeClr>
                </a:solidFill>
              </a:rPr>
              <a:t>Query</a:t>
            </a:r>
            <a:r>
              <a:rPr lang="en-US" dirty="0">
                <a:solidFill>
                  <a:schemeClr val="accent5">
                    <a:lumMod val="40000"/>
                    <a:lumOff val="60000"/>
                  </a:schemeClr>
                </a:solidFill>
              </a:rPr>
              <a:t>, </a:t>
            </a:r>
            <a:r>
              <a:rPr lang="en-US" b="1" dirty="0">
                <a:solidFill>
                  <a:schemeClr val="accent5">
                    <a:lumMod val="40000"/>
                    <a:lumOff val="60000"/>
                  </a:schemeClr>
                </a:solidFill>
              </a:rPr>
              <a:t>Keys</a:t>
            </a:r>
            <a:r>
              <a:rPr lang="en-US" dirty="0">
                <a:solidFill>
                  <a:schemeClr val="accent5">
                    <a:lumMod val="40000"/>
                    <a:lumOff val="60000"/>
                  </a:schemeClr>
                </a:solidFill>
              </a:rPr>
              <a:t>, and </a:t>
            </a:r>
            <a:r>
              <a:rPr lang="en-US" b="1" dirty="0">
                <a:solidFill>
                  <a:schemeClr val="accent5">
                    <a:lumMod val="40000"/>
                    <a:lumOff val="60000"/>
                  </a:schemeClr>
                </a:solidFill>
              </a:rPr>
              <a:t>Values</a:t>
            </a:r>
            <a:r>
              <a:rPr lang="en-US" dirty="0">
                <a:solidFill>
                  <a:schemeClr val="accent5">
                    <a:lumMod val="40000"/>
                    <a:lumOff val="60000"/>
                  </a:schemeClr>
                </a:solidFill>
              </a:rPr>
              <a:t>.</a:t>
            </a:r>
            <a:endParaRPr lang="en-US" b="1" dirty="0">
              <a:solidFill>
                <a:schemeClr val="accent5">
                  <a:lumMod val="40000"/>
                  <a:lumOff val="60000"/>
                </a:schemeClr>
              </a:solidFill>
            </a:endParaRPr>
          </a:p>
        </p:txBody>
      </p:sp>
      <p:sp>
        <p:nvSpPr>
          <p:cNvPr id="7" name="TextBox 6">
            <a:extLst>
              <a:ext uri="{FF2B5EF4-FFF2-40B4-BE49-F238E27FC236}">
                <a16:creationId xmlns:a16="http://schemas.microsoft.com/office/drawing/2014/main" id="{D9C01294-C400-A6FE-98E9-BD1EC4862CF8}"/>
              </a:ext>
            </a:extLst>
          </p:cNvPr>
          <p:cNvSpPr txBox="1"/>
          <p:nvPr/>
        </p:nvSpPr>
        <p:spPr>
          <a:xfrm>
            <a:off x="6332377" y="1101945"/>
            <a:ext cx="5627320" cy="2062103"/>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3">
                    <a:lumMod val="20000"/>
                    <a:lumOff val="80000"/>
                  </a:schemeClr>
                </a:solidFill>
              </a:rPr>
              <a:t>Let's say we want to make all the words similar with respect to the first word V1. We then send V1 as the Query word. This query word will then do a dot product with all the words in the sentence (V1 to V9) — and these are the Keys. So the combination of the </a:t>
            </a:r>
            <a:r>
              <a:rPr lang="en-US" b="1" dirty="0">
                <a:solidFill>
                  <a:schemeClr val="accent3">
                    <a:lumMod val="20000"/>
                    <a:lumOff val="80000"/>
                  </a:schemeClr>
                </a:solidFill>
              </a:rPr>
              <a:t>Query </a:t>
            </a:r>
            <a:r>
              <a:rPr lang="en-US" dirty="0">
                <a:solidFill>
                  <a:schemeClr val="accent3">
                    <a:lumMod val="20000"/>
                    <a:lumOff val="80000"/>
                  </a:schemeClr>
                </a:solidFill>
              </a:rPr>
              <a:t>and the </a:t>
            </a:r>
            <a:r>
              <a:rPr lang="en-US" b="1" dirty="0">
                <a:solidFill>
                  <a:schemeClr val="accent3">
                    <a:lumMod val="20000"/>
                    <a:lumOff val="80000"/>
                  </a:schemeClr>
                </a:solidFill>
              </a:rPr>
              <a:t>Keys</a:t>
            </a:r>
            <a:r>
              <a:rPr lang="en-US" dirty="0">
                <a:solidFill>
                  <a:schemeClr val="accent3">
                    <a:lumMod val="20000"/>
                    <a:lumOff val="80000"/>
                  </a:schemeClr>
                </a:solidFill>
              </a:rPr>
              <a:t> give us the weights. These weights are then multiplied with all the words again (V1 to V9) which act as </a:t>
            </a:r>
            <a:r>
              <a:rPr lang="en-US" b="1" dirty="0">
                <a:solidFill>
                  <a:schemeClr val="accent3">
                    <a:lumMod val="20000"/>
                    <a:lumOff val="80000"/>
                  </a:schemeClr>
                </a:solidFill>
              </a:rPr>
              <a:t>Values</a:t>
            </a:r>
            <a:r>
              <a:rPr lang="en-US" dirty="0">
                <a:solidFill>
                  <a:schemeClr val="accent3">
                    <a:lumMod val="20000"/>
                    <a:lumOff val="80000"/>
                  </a:schemeClr>
                </a:solidFill>
              </a:rPr>
              <a:t>. There we have it, the </a:t>
            </a:r>
            <a:r>
              <a:rPr lang="en-US" dirty="0">
                <a:solidFill>
                  <a:srgbClr val="FFFF00"/>
                </a:solidFill>
              </a:rPr>
              <a:t>Query, Keys, and the Values</a:t>
            </a:r>
            <a:r>
              <a:rPr lang="en-US" dirty="0">
                <a:solidFill>
                  <a:schemeClr val="accent3">
                    <a:lumMod val="20000"/>
                    <a:lumOff val="80000"/>
                  </a:schemeClr>
                </a:solidFill>
              </a:rPr>
              <a:t>. </a:t>
            </a:r>
            <a:endParaRPr lang="en-US" b="1" dirty="0">
              <a:solidFill>
                <a:schemeClr val="accent3">
                  <a:lumMod val="20000"/>
                  <a:lumOff val="80000"/>
                </a:schemeClr>
              </a:solidFill>
            </a:endParaRPr>
          </a:p>
        </p:txBody>
      </p:sp>
      <p:pic>
        <p:nvPicPr>
          <p:cNvPr id="4098" name="Picture 2">
            <a:extLst>
              <a:ext uri="{FF2B5EF4-FFF2-40B4-BE49-F238E27FC236}">
                <a16:creationId xmlns:a16="http://schemas.microsoft.com/office/drawing/2014/main" id="{8D218B40-ABEB-6929-DBE4-123C09C21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508" y="2975034"/>
            <a:ext cx="3919805" cy="369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5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wipe(down)">
                                      <p:cBhvr>
                                        <p:cTn id="3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777BE-5F20-EE9E-626E-26CC9E8D8415}"/>
              </a:ext>
            </a:extLst>
          </p:cNvPr>
          <p:cNvSpPr/>
          <p:nvPr/>
        </p:nvSpPr>
        <p:spPr>
          <a:xfrm>
            <a:off x="0" y="578547"/>
            <a:ext cx="5043393"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60000"/>
                    <a:lumOff val="40000"/>
                  </a:schemeClr>
                </a:solidFill>
              </a:rPr>
              <a:t>Trainable Matrix</a:t>
            </a:r>
          </a:p>
        </p:txBody>
      </p:sp>
      <p:sp>
        <p:nvSpPr>
          <p:cNvPr id="6" name="TextBox 5">
            <a:extLst>
              <a:ext uri="{FF2B5EF4-FFF2-40B4-BE49-F238E27FC236}">
                <a16:creationId xmlns:a16="http://schemas.microsoft.com/office/drawing/2014/main" id="{4B855E94-E439-6F70-0054-92C6F94529D7}"/>
              </a:ext>
            </a:extLst>
          </p:cNvPr>
          <p:cNvSpPr txBox="1"/>
          <p:nvPr/>
        </p:nvSpPr>
        <p:spPr>
          <a:xfrm>
            <a:off x="372262" y="2028616"/>
            <a:ext cx="5456261" cy="2554545"/>
          </a:xfrm>
          <a:prstGeom prst="rect">
            <a:avLst/>
          </a:prstGeom>
          <a:noFill/>
        </p:spPr>
        <p:txBody>
          <a:bodyPr wrap="square" rtlCol="0">
            <a:spAutoFit/>
          </a:bodyPr>
          <a:lstStyle/>
          <a:p>
            <a:pPr algn="just"/>
            <a:r>
              <a:rPr lang="en-US" sz="1600" dirty="0">
                <a:solidFill>
                  <a:schemeClr val="accent5">
                    <a:lumMod val="20000"/>
                    <a:lumOff val="80000"/>
                  </a:schemeClr>
                </a:solidFill>
                <a:latin typeface="source-serif-pro"/>
              </a:rPr>
              <a:t>But we have not added any matrix that can be trained yet. We know, if a 1 x k shaped vector is multiplied with a k x k shaped matrix, we get a 1 x k shaped vector as output. Keeping this in mind let's just multiply each key from V1 to V10 (each of shape 1 x k), with a matrix Mk (Key matrix) of shape k x k. Similarly, the query vector is multiplied with a matrix </a:t>
            </a:r>
            <a:r>
              <a:rPr lang="en-US" sz="1600" dirty="0" err="1">
                <a:solidFill>
                  <a:schemeClr val="accent5">
                    <a:lumMod val="20000"/>
                    <a:lumOff val="80000"/>
                  </a:schemeClr>
                </a:solidFill>
                <a:latin typeface="source-serif-pro"/>
              </a:rPr>
              <a:t>Mq</a:t>
            </a:r>
            <a:r>
              <a:rPr lang="en-US" sz="1600" dirty="0">
                <a:solidFill>
                  <a:schemeClr val="accent5">
                    <a:lumMod val="20000"/>
                    <a:lumOff val="80000"/>
                  </a:schemeClr>
                </a:solidFill>
                <a:latin typeface="source-serif-pro"/>
              </a:rPr>
              <a:t> (Query matrix) and the Values vectors are multiplied with Values matrix Mv. All the values in these matrices Mk, </a:t>
            </a:r>
            <a:r>
              <a:rPr lang="en-US" sz="1600" dirty="0" err="1">
                <a:solidFill>
                  <a:schemeClr val="accent5">
                    <a:lumMod val="20000"/>
                    <a:lumOff val="80000"/>
                  </a:schemeClr>
                </a:solidFill>
                <a:latin typeface="source-serif-pro"/>
              </a:rPr>
              <a:t>Mq</a:t>
            </a:r>
            <a:r>
              <a:rPr lang="en-US" sz="1600" dirty="0">
                <a:solidFill>
                  <a:schemeClr val="accent5">
                    <a:lumMod val="20000"/>
                    <a:lumOff val="80000"/>
                  </a:schemeClr>
                </a:solidFill>
                <a:latin typeface="source-serif-pro"/>
              </a:rPr>
              <a:t>, and Mv can now be trained by the neural network, and give much better context than just using self-attention.</a:t>
            </a:r>
            <a:endParaRPr lang="en-AE" sz="1600" dirty="0">
              <a:solidFill>
                <a:schemeClr val="accent5">
                  <a:lumMod val="20000"/>
                  <a:lumOff val="80000"/>
                </a:schemeClr>
              </a:solidFill>
            </a:endParaRPr>
          </a:p>
        </p:txBody>
      </p:sp>
      <p:pic>
        <p:nvPicPr>
          <p:cNvPr id="5122" name="Picture 2">
            <a:extLst>
              <a:ext uri="{FF2B5EF4-FFF2-40B4-BE49-F238E27FC236}">
                <a16:creationId xmlns:a16="http://schemas.microsoft.com/office/drawing/2014/main" id="{BA74AA8C-AC46-5FB0-49A3-537DA48CC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477" y="1286433"/>
            <a:ext cx="5318449" cy="523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07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barn(inVertical)">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74DC3-A2DB-9745-6998-647060AA5571}"/>
              </a:ext>
            </a:extLst>
          </p:cNvPr>
          <p:cNvSpPr txBox="1"/>
          <p:nvPr/>
        </p:nvSpPr>
        <p:spPr>
          <a:xfrm>
            <a:off x="876591" y="1007644"/>
            <a:ext cx="5075853" cy="2462213"/>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400" dirty="0">
                <a:solidFill>
                  <a:schemeClr val="accent5">
                    <a:lumMod val="40000"/>
                    <a:lumOff val="60000"/>
                  </a:schemeClr>
                </a:solidFill>
              </a:rPr>
              <a:t>So, in a database, if we want to retrieve some value vi based on a query q and key ki, some operations can be done where we can use a query to identify a key that corresponds to a certain value. Attention can be thought to be a similar process to this database technique but in a more probabilistic manner. This is demonstrated in the figure below. Suppose we send a query into the database, some operations will find out which key in the database is the most similar to the query. Once the key is located, it will send out the value corresponding to that key as an output. In the figure, the operation finds that the Query is most similar to Key 5, and hence gives us the value 5 as output.</a:t>
            </a:r>
            <a:endParaRPr lang="en-US" sz="1400" b="1" dirty="0">
              <a:solidFill>
                <a:schemeClr val="accent5">
                  <a:lumMod val="40000"/>
                  <a:lumOff val="60000"/>
                </a:schemeClr>
              </a:solidFill>
            </a:endParaRPr>
          </a:p>
        </p:txBody>
      </p:sp>
      <p:sp>
        <p:nvSpPr>
          <p:cNvPr id="5" name="Rectangle 4">
            <a:extLst>
              <a:ext uri="{FF2B5EF4-FFF2-40B4-BE49-F238E27FC236}">
                <a16:creationId xmlns:a16="http://schemas.microsoft.com/office/drawing/2014/main" id="{461DFF51-374A-83FC-CE51-263291F73AED}"/>
              </a:ext>
            </a:extLst>
          </p:cNvPr>
          <p:cNvSpPr/>
          <p:nvPr/>
        </p:nvSpPr>
        <p:spPr>
          <a:xfrm>
            <a:off x="390525" y="120727"/>
            <a:ext cx="5043393"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60000"/>
                    <a:lumOff val="40000"/>
                  </a:schemeClr>
                </a:solidFill>
              </a:rPr>
              <a:t>Database Analogy</a:t>
            </a:r>
          </a:p>
        </p:txBody>
      </p:sp>
      <p:pic>
        <p:nvPicPr>
          <p:cNvPr id="6146" name="Picture 2">
            <a:extLst>
              <a:ext uri="{FF2B5EF4-FFF2-40B4-BE49-F238E27FC236}">
                <a16:creationId xmlns:a16="http://schemas.microsoft.com/office/drawing/2014/main" id="{59A33545-25A1-674C-653B-D29705E8E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6790"/>
            <a:ext cx="4486275" cy="28865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EFF9CFD-F5AF-1752-0F3E-8AEE520DB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591" y="4360432"/>
            <a:ext cx="4471215" cy="643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471E2A-E846-FB30-8B71-F98A525DC563}"/>
              </a:ext>
            </a:extLst>
          </p:cNvPr>
          <p:cNvSpPr txBox="1"/>
          <p:nvPr/>
        </p:nvSpPr>
        <p:spPr>
          <a:xfrm>
            <a:off x="5858467" y="3412418"/>
            <a:ext cx="5944562" cy="2862322"/>
          </a:xfrm>
          <a:prstGeom prst="rect">
            <a:avLst/>
          </a:prstGeom>
          <a:noFill/>
        </p:spPr>
        <p:txBody>
          <a:bodyPr wrap="square" rtlCol="0">
            <a:spAutoFit/>
          </a:bodyPr>
          <a:lstStyle/>
          <a:p>
            <a:pPr algn="just"/>
            <a:r>
              <a:rPr lang="en-US" sz="1500" dirty="0">
                <a:solidFill>
                  <a:schemeClr val="accent3">
                    <a:lumMod val="40000"/>
                    <a:lumOff val="60000"/>
                  </a:schemeClr>
                </a:solidFill>
                <a:latin typeface="source-serif-pro"/>
              </a:rPr>
              <a:t>The Attention mechanism is a neural architecture that mimics this process of retrieval.</a:t>
            </a:r>
          </a:p>
          <a:p>
            <a:pPr algn="just"/>
            <a:r>
              <a:rPr lang="en-US" sz="1500" dirty="0">
                <a:solidFill>
                  <a:schemeClr val="accent3">
                    <a:lumMod val="40000"/>
                    <a:lumOff val="60000"/>
                  </a:schemeClr>
                </a:solidFill>
                <a:latin typeface="source-serif-pro"/>
              </a:rPr>
              <a:t>1. The attention mechanism measures the similarity between the query q and each key-value ki.</a:t>
            </a:r>
          </a:p>
          <a:p>
            <a:pPr algn="just"/>
            <a:r>
              <a:rPr lang="en-US" sz="1500" dirty="0">
                <a:solidFill>
                  <a:schemeClr val="accent3">
                    <a:lumMod val="40000"/>
                    <a:lumOff val="60000"/>
                  </a:schemeClr>
                </a:solidFill>
                <a:latin typeface="source-serif-pro"/>
              </a:rPr>
              <a:t>2. This similarity returns a weight for each key value.</a:t>
            </a:r>
          </a:p>
          <a:p>
            <a:pPr algn="just"/>
            <a:r>
              <a:rPr lang="en-US" sz="1500" dirty="0">
                <a:solidFill>
                  <a:schemeClr val="accent3">
                    <a:lumMod val="40000"/>
                    <a:lumOff val="60000"/>
                  </a:schemeClr>
                </a:solidFill>
                <a:latin typeface="source-serif-pro"/>
              </a:rPr>
              <a:t>3. Finally, it produces an output that is the weighted combination of all the values in our database.</a:t>
            </a:r>
          </a:p>
          <a:p>
            <a:pPr algn="just"/>
            <a:r>
              <a:rPr lang="en-US" sz="1500" dirty="0">
                <a:solidFill>
                  <a:schemeClr val="accent3">
                    <a:lumMod val="40000"/>
                    <a:lumOff val="60000"/>
                  </a:schemeClr>
                </a:solidFill>
                <a:latin typeface="source-serif-pro"/>
              </a:rPr>
              <a:t>The only difference between database retrieval and attention in a sense is that in database retrieval we only get one value as input, but here we get a weighted combination of values. In the attention mechanism, if a query is most similar to say, key 1 and key 4, then both these keys will get the most weights, and the output will be a combination of value 1 and value 4.</a:t>
            </a:r>
            <a:endParaRPr lang="en-AE" sz="1500" dirty="0">
              <a:solidFill>
                <a:schemeClr val="accent3">
                  <a:lumMod val="40000"/>
                  <a:lumOff val="60000"/>
                </a:schemeClr>
              </a:solidFill>
              <a:latin typeface="source-serif-pro"/>
            </a:endParaRPr>
          </a:p>
        </p:txBody>
      </p:sp>
    </p:spTree>
    <p:extLst>
      <p:ext uri="{BB962C8B-B14F-4D97-AF65-F5344CB8AC3E}">
        <p14:creationId xmlns:p14="http://schemas.microsoft.com/office/powerpoint/2010/main" val="390749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barn(inVertical)">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wipe(down)">
                                      <p:cBhvr>
                                        <p:cTn id="24" dur="500"/>
                                        <p:tgtEl>
                                          <p:spTgt spid="614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C5A52-6176-C1E5-1613-C5EE12D9AF29}"/>
              </a:ext>
            </a:extLst>
          </p:cNvPr>
          <p:cNvSpPr/>
          <p:nvPr/>
        </p:nvSpPr>
        <p:spPr>
          <a:xfrm>
            <a:off x="271281" y="254251"/>
            <a:ext cx="450541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40000"/>
                    <a:lumOff val="60000"/>
                  </a:schemeClr>
                </a:solidFill>
              </a:rPr>
              <a:t>Attention</a:t>
            </a:r>
          </a:p>
        </p:txBody>
      </p:sp>
      <p:pic>
        <p:nvPicPr>
          <p:cNvPr id="7170" name="Picture 2">
            <a:extLst>
              <a:ext uri="{FF2B5EF4-FFF2-40B4-BE49-F238E27FC236}">
                <a16:creationId xmlns:a16="http://schemas.microsoft.com/office/drawing/2014/main" id="{EFDB2F76-9E9F-1D43-9C46-26A95BBA6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98" y="1403343"/>
            <a:ext cx="5915895" cy="47259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74CAA2-D502-B1FB-01A9-90ED7F2F5FD9}"/>
              </a:ext>
            </a:extLst>
          </p:cNvPr>
          <p:cNvSpPr txBox="1"/>
          <p:nvPr/>
        </p:nvSpPr>
        <p:spPr>
          <a:xfrm>
            <a:off x="6447570" y="423169"/>
            <a:ext cx="4879307" cy="932661"/>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40000"/>
                    <a:lumOff val="60000"/>
                  </a:schemeClr>
                </a:solidFill>
              </a:rPr>
              <a:t>(The key values k are vectors, the Similarity values S are scalars, the weight values (</a:t>
            </a:r>
            <a:r>
              <a:rPr lang="en-US" sz="1800" dirty="0" err="1">
                <a:solidFill>
                  <a:schemeClr val="accent5">
                    <a:lumMod val="40000"/>
                    <a:lumOff val="60000"/>
                  </a:schemeClr>
                </a:solidFill>
              </a:rPr>
              <a:t>softmax</a:t>
            </a:r>
            <a:r>
              <a:rPr lang="en-US" sz="1800" dirty="0">
                <a:solidFill>
                  <a:schemeClr val="accent5">
                    <a:lumMod val="40000"/>
                    <a:lumOff val="60000"/>
                  </a:schemeClr>
                </a:solidFill>
              </a:rPr>
              <a:t>) values a are scalars, and the Values V are vectors)</a:t>
            </a:r>
            <a:endParaRPr lang="en-US" sz="1800" b="1" dirty="0">
              <a:solidFill>
                <a:schemeClr val="accent5">
                  <a:lumMod val="40000"/>
                  <a:lumOff val="60000"/>
                </a:schemeClr>
              </a:solidFill>
            </a:endParaRPr>
          </a:p>
        </p:txBody>
      </p:sp>
      <p:sp>
        <p:nvSpPr>
          <p:cNvPr id="6" name="Rectangle 5">
            <a:extLst>
              <a:ext uri="{FF2B5EF4-FFF2-40B4-BE49-F238E27FC236}">
                <a16:creationId xmlns:a16="http://schemas.microsoft.com/office/drawing/2014/main" id="{47DC998C-2392-5FF7-D61E-81BC92486302}"/>
              </a:ext>
            </a:extLst>
          </p:cNvPr>
          <p:cNvSpPr/>
          <p:nvPr/>
        </p:nvSpPr>
        <p:spPr>
          <a:xfrm>
            <a:off x="6447570" y="1403343"/>
            <a:ext cx="1415773" cy="553998"/>
          </a:xfrm>
          <a:prstGeom prst="rect">
            <a:avLst/>
          </a:prstGeom>
          <a:noFill/>
        </p:spPr>
        <p:txBody>
          <a:bodyPr wrap="none" lIns="91440" tIns="45720" rIns="91440" bIns="45720">
            <a:spAutoFit/>
          </a:bodyPr>
          <a:lstStyle/>
          <a:p>
            <a:pPr algn="ctr"/>
            <a:r>
              <a:rPr lang="en-US" sz="3000" b="1" cap="none" spc="50" dirty="0">
                <a:ln w="9525" cmpd="sng">
                  <a:solidFill>
                    <a:schemeClr val="accent1"/>
                  </a:solidFill>
                  <a:prstDash val="solid"/>
                </a:ln>
                <a:solidFill>
                  <a:srgbClr val="70AD47">
                    <a:tint val="1000"/>
                  </a:srgbClr>
                </a:solidFill>
                <a:effectLst>
                  <a:glow rad="38100">
                    <a:schemeClr val="accent1">
                      <a:alpha val="40000"/>
                    </a:schemeClr>
                  </a:glow>
                </a:effectLst>
              </a:rPr>
              <a:t>Step-1</a:t>
            </a:r>
          </a:p>
        </p:txBody>
      </p:sp>
      <p:sp>
        <p:nvSpPr>
          <p:cNvPr id="7" name="TextBox 6">
            <a:extLst>
              <a:ext uri="{FF2B5EF4-FFF2-40B4-BE49-F238E27FC236}">
                <a16:creationId xmlns:a16="http://schemas.microsoft.com/office/drawing/2014/main" id="{E753B0D3-0E75-E318-785A-68CA43376F42}"/>
              </a:ext>
            </a:extLst>
          </p:cNvPr>
          <p:cNvSpPr txBox="1"/>
          <p:nvPr/>
        </p:nvSpPr>
        <p:spPr>
          <a:xfrm>
            <a:off x="6447570" y="2004854"/>
            <a:ext cx="5524625" cy="1815882"/>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rgbClr val="FFFF00"/>
                </a:solidFill>
              </a:rPr>
              <a:t>Step 1 contains the keys and the query and the respective similarity measures. The query q influences the similarity. What we have are the query and the keys, and we calculate the similarity. The similarity is some function of the query q and the keys k. Both the query and the keys are some embedding vectors. Similarity S can be calculated using various methods as below.</a:t>
            </a:r>
            <a:endParaRPr lang="en-US" b="1" dirty="0">
              <a:solidFill>
                <a:srgbClr val="FFFF00"/>
              </a:solidFill>
            </a:endParaRPr>
          </a:p>
        </p:txBody>
      </p:sp>
      <p:pic>
        <p:nvPicPr>
          <p:cNvPr id="7172" name="Picture 4">
            <a:extLst>
              <a:ext uri="{FF2B5EF4-FFF2-40B4-BE49-F238E27FC236}">
                <a16:creationId xmlns:a16="http://schemas.microsoft.com/office/drawing/2014/main" id="{A2387669-8762-66F0-8A92-E94A3D9D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681" y="3694930"/>
            <a:ext cx="4991393" cy="287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ipe(down)">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7172"/>
                                        </p:tgtEl>
                                        <p:attrNameLst>
                                          <p:attrName>style.visibility</p:attrName>
                                        </p:attrNameLst>
                                      </p:cBhvr>
                                      <p:to>
                                        <p:strVal val="visible"/>
                                      </p:to>
                                    </p:set>
                                    <p:animEffect transition="in" filter="barn(inVertical)">
                                      <p:cBhvr>
                                        <p:cTn id="3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18B26-DE2D-9013-7DE8-D3676C750676}"/>
              </a:ext>
            </a:extLst>
          </p:cNvPr>
          <p:cNvSpPr/>
          <p:nvPr/>
        </p:nvSpPr>
        <p:spPr>
          <a:xfrm>
            <a:off x="271281" y="254251"/>
            <a:ext cx="450541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40000"/>
                    <a:lumOff val="60000"/>
                  </a:schemeClr>
                </a:solidFill>
              </a:rPr>
              <a:t>Attention Value</a:t>
            </a:r>
          </a:p>
        </p:txBody>
      </p:sp>
      <p:sp>
        <p:nvSpPr>
          <p:cNvPr id="3" name="TextBox 2">
            <a:extLst>
              <a:ext uri="{FF2B5EF4-FFF2-40B4-BE49-F238E27FC236}">
                <a16:creationId xmlns:a16="http://schemas.microsoft.com/office/drawing/2014/main" id="{CBA2F7C8-21EA-7C0B-09BC-1C02E2D7F3A6}"/>
              </a:ext>
            </a:extLst>
          </p:cNvPr>
          <p:cNvSpPr txBox="1"/>
          <p:nvPr/>
        </p:nvSpPr>
        <p:spPr>
          <a:xfrm>
            <a:off x="821211" y="962137"/>
            <a:ext cx="8882626" cy="132343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rgbClr val="FFFF00"/>
                </a:solidFill>
              </a:rPr>
              <a:t>Similarity can be a simple dot product of the query and the key. It can be scaled dot product, where the dot product of q and k, is divided by the square root of the dimensionality of each key, d. These are the most commonly used two techniques to find the similarity. Often a query is projected into a new space by using a weight matrix W, and then a dot product is made with the key k. Kernel methods can also be used as a similarity.</a:t>
            </a:r>
            <a:endParaRPr lang="en-US" b="1" dirty="0">
              <a:solidFill>
                <a:srgbClr val="FFFF00"/>
              </a:solidFill>
            </a:endParaRPr>
          </a:p>
        </p:txBody>
      </p:sp>
      <p:sp>
        <p:nvSpPr>
          <p:cNvPr id="4" name="Rectangle 3">
            <a:extLst>
              <a:ext uri="{FF2B5EF4-FFF2-40B4-BE49-F238E27FC236}">
                <a16:creationId xmlns:a16="http://schemas.microsoft.com/office/drawing/2014/main" id="{E6054D24-7736-E896-0865-B4E82565A830}"/>
              </a:ext>
            </a:extLst>
          </p:cNvPr>
          <p:cNvSpPr/>
          <p:nvPr/>
        </p:nvSpPr>
        <p:spPr>
          <a:xfrm>
            <a:off x="906106" y="2285576"/>
            <a:ext cx="1245983" cy="553998"/>
          </a:xfrm>
          <a:prstGeom prst="rect">
            <a:avLst/>
          </a:prstGeom>
          <a:noFill/>
        </p:spPr>
        <p:txBody>
          <a:bodyPr wrap="none" lIns="91440" tIns="45720" rIns="91440" bIns="45720">
            <a:spAutoFit/>
          </a:bodyPr>
          <a:lstStyle/>
          <a:p>
            <a:pPr algn="ctr"/>
            <a:r>
              <a:rPr lang="en-US" sz="3000" b="1" cap="none" spc="50" dirty="0">
                <a:ln w="9525" cmpd="sng">
                  <a:solidFill>
                    <a:schemeClr val="accent1"/>
                  </a:solidFill>
                  <a:prstDash val="solid"/>
                </a:ln>
                <a:solidFill>
                  <a:srgbClr val="70AD47">
                    <a:tint val="1000"/>
                  </a:srgbClr>
                </a:solidFill>
                <a:effectLst>
                  <a:glow rad="38100">
                    <a:schemeClr val="accent1">
                      <a:alpha val="40000"/>
                    </a:schemeClr>
                  </a:glow>
                </a:effectLst>
              </a:rPr>
              <a:t>Step-2</a:t>
            </a:r>
          </a:p>
        </p:txBody>
      </p:sp>
      <p:sp>
        <p:nvSpPr>
          <p:cNvPr id="5" name="TextBox 4">
            <a:extLst>
              <a:ext uri="{FF2B5EF4-FFF2-40B4-BE49-F238E27FC236}">
                <a16:creationId xmlns:a16="http://schemas.microsoft.com/office/drawing/2014/main" id="{B9BD3FE1-E3A2-044F-6BA8-76E7230EF620}"/>
              </a:ext>
            </a:extLst>
          </p:cNvPr>
          <p:cNvSpPr txBox="1"/>
          <p:nvPr/>
        </p:nvSpPr>
        <p:spPr>
          <a:xfrm>
            <a:off x="821211" y="2887087"/>
            <a:ext cx="5524625" cy="830997"/>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t>Step 2 is finding the weights </a:t>
            </a:r>
            <a:r>
              <a:rPr lang="en-US" i="1" dirty="0"/>
              <a:t>a</a:t>
            </a:r>
            <a:r>
              <a:rPr lang="en-US" dirty="0"/>
              <a:t>. This is done using ‘</a:t>
            </a:r>
            <a:r>
              <a:rPr lang="en-US" i="1" dirty="0"/>
              <a:t>SoftMax</a:t>
            </a:r>
            <a:r>
              <a:rPr lang="en-US" dirty="0"/>
              <a:t>’. The formula is shown below. (exp is exponential). The similarities are connected to the weights like a fully connected layer.</a:t>
            </a:r>
            <a:endParaRPr lang="en-US" b="1" dirty="0">
              <a:solidFill>
                <a:srgbClr val="FFFF00"/>
              </a:solidFill>
            </a:endParaRPr>
          </a:p>
        </p:txBody>
      </p:sp>
      <p:pic>
        <p:nvPicPr>
          <p:cNvPr id="2050" name="Picture 2">
            <a:extLst>
              <a:ext uri="{FF2B5EF4-FFF2-40B4-BE49-F238E27FC236}">
                <a16:creationId xmlns:a16="http://schemas.microsoft.com/office/drawing/2014/main" id="{023DBEB8-7A36-C993-4FC6-527BBC150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155" y="2839574"/>
            <a:ext cx="2181225" cy="771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1DF540B-A19C-3E8F-5D67-BE583052CC37}"/>
              </a:ext>
            </a:extLst>
          </p:cNvPr>
          <p:cNvSpPr/>
          <p:nvPr/>
        </p:nvSpPr>
        <p:spPr>
          <a:xfrm>
            <a:off x="906106" y="3886014"/>
            <a:ext cx="1245983" cy="553998"/>
          </a:xfrm>
          <a:prstGeom prst="rect">
            <a:avLst/>
          </a:prstGeom>
          <a:noFill/>
        </p:spPr>
        <p:txBody>
          <a:bodyPr wrap="none" lIns="91440" tIns="45720" rIns="91440" bIns="45720">
            <a:spAutoFit/>
          </a:bodyPr>
          <a:lstStyle/>
          <a:p>
            <a:pPr algn="ctr"/>
            <a:r>
              <a:rPr lang="en-US" sz="3000" b="1" cap="none" spc="50" dirty="0">
                <a:ln w="9525" cmpd="sng">
                  <a:solidFill>
                    <a:schemeClr val="accent1"/>
                  </a:solidFill>
                  <a:prstDash val="solid"/>
                </a:ln>
                <a:solidFill>
                  <a:srgbClr val="70AD47">
                    <a:tint val="1000"/>
                  </a:srgbClr>
                </a:solidFill>
                <a:effectLst>
                  <a:glow rad="38100">
                    <a:schemeClr val="accent1">
                      <a:alpha val="40000"/>
                    </a:schemeClr>
                  </a:glow>
                </a:effectLst>
              </a:rPr>
              <a:t>Step-3</a:t>
            </a:r>
          </a:p>
        </p:txBody>
      </p:sp>
      <p:pic>
        <p:nvPicPr>
          <p:cNvPr id="2052" name="Picture 4">
            <a:extLst>
              <a:ext uri="{FF2B5EF4-FFF2-40B4-BE49-F238E27FC236}">
                <a16:creationId xmlns:a16="http://schemas.microsoft.com/office/drawing/2014/main" id="{17CF3E1A-0771-0C2C-7451-5C86B9B4E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573" y="5188245"/>
            <a:ext cx="3876675" cy="495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77542B-D3EA-6E72-0EDE-C66311DA5206}"/>
              </a:ext>
            </a:extLst>
          </p:cNvPr>
          <p:cNvSpPr txBox="1"/>
          <p:nvPr/>
        </p:nvSpPr>
        <p:spPr>
          <a:xfrm>
            <a:off x="906106" y="4528819"/>
            <a:ext cx="5524625" cy="1569660"/>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4">
                    <a:lumMod val="60000"/>
                    <a:lumOff val="40000"/>
                  </a:schemeClr>
                </a:solidFill>
              </a:rPr>
              <a:t>Step 3 is a weighted combination of the results of the </a:t>
            </a:r>
            <a:r>
              <a:rPr lang="en-US" dirty="0" err="1">
                <a:solidFill>
                  <a:schemeClr val="accent4">
                    <a:lumMod val="60000"/>
                    <a:lumOff val="40000"/>
                  </a:schemeClr>
                </a:solidFill>
              </a:rPr>
              <a:t>softmax</a:t>
            </a:r>
            <a:r>
              <a:rPr lang="en-US" dirty="0">
                <a:solidFill>
                  <a:schemeClr val="accent4">
                    <a:lumMod val="60000"/>
                    <a:lumOff val="40000"/>
                  </a:schemeClr>
                </a:solidFill>
              </a:rPr>
              <a:t> (a) with the corresponding values (V). The 1st value of ‘a’ is multiplied with the first value of V and is then summed with the product of the 2nd value of ‘a’ with the 2nd value of Values V, and so on. The final output that we obtain is the resulting attention value that is desired.</a:t>
            </a:r>
            <a:endParaRPr lang="en-US" b="1" dirty="0">
              <a:solidFill>
                <a:schemeClr val="accent4">
                  <a:lumMod val="60000"/>
                  <a:lumOff val="40000"/>
                </a:schemeClr>
              </a:solidFill>
            </a:endParaRPr>
          </a:p>
        </p:txBody>
      </p:sp>
    </p:spTree>
    <p:extLst>
      <p:ext uri="{BB962C8B-B14F-4D97-AF65-F5344CB8AC3E}">
        <p14:creationId xmlns:p14="http://schemas.microsoft.com/office/powerpoint/2010/main" val="42110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wipe(down)">
                                      <p:cBhvr>
                                        <p:cTn id="31" dur="500"/>
                                        <p:tgtEl>
                                          <p:spTgt spid="2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052"/>
                                        </p:tgtEl>
                                        <p:attrNameLst>
                                          <p:attrName>style.visibility</p:attrName>
                                        </p:attrNameLst>
                                      </p:cBhvr>
                                      <p:to>
                                        <p:strVal val="visible"/>
                                      </p:to>
                                    </p:set>
                                    <p:animEffect transition="in" filter="wipe(down)">
                                      <p:cBhvr>
                                        <p:cTn id="4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FFBCE4B-72A3-91AD-EDA3-05FDF8053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29" y="1067326"/>
            <a:ext cx="7033539" cy="4115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7E5FF7-0313-DF06-0C7B-49CD9AB45C2C}"/>
              </a:ext>
            </a:extLst>
          </p:cNvPr>
          <p:cNvSpPr/>
          <p:nvPr/>
        </p:nvSpPr>
        <p:spPr>
          <a:xfrm>
            <a:off x="271281" y="254251"/>
            <a:ext cx="450541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40000"/>
                    <a:lumOff val="60000"/>
                  </a:schemeClr>
                </a:solidFill>
              </a:rPr>
              <a:t>Attention Block</a:t>
            </a:r>
          </a:p>
        </p:txBody>
      </p:sp>
      <p:sp>
        <p:nvSpPr>
          <p:cNvPr id="5" name="TextBox 4">
            <a:extLst>
              <a:ext uri="{FF2B5EF4-FFF2-40B4-BE49-F238E27FC236}">
                <a16:creationId xmlns:a16="http://schemas.microsoft.com/office/drawing/2014/main" id="{713218E3-F610-622C-4030-D7BB463BD8BD}"/>
              </a:ext>
            </a:extLst>
          </p:cNvPr>
          <p:cNvSpPr txBox="1"/>
          <p:nvPr/>
        </p:nvSpPr>
        <p:spPr>
          <a:xfrm>
            <a:off x="1054358" y="5356855"/>
            <a:ext cx="9862457" cy="147732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500" dirty="0">
                <a:solidFill>
                  <a:srgbClr val="FFFF00"/>
                </a:solidFill>
              </a:rPr>
              <a:t>These linear layers do not have a ‘bias’ term, and hence are nothing but matrix multiplications. One of these layers is denoted as ‘keys’, the other as ‘queries’, and the last one as ‘values’. If a matrix multiplication is performed between the keys and the queries and are then normalized, we get the weights. These weights are then multiplied by the values, and summed up, to get the final attention vector. This block can now be used in a neural network and is known as the Attention block. Multiple such attention blocks can be added to provide more context. And the best part is, we can get a </a:t>
            </a:r>
            <a:r>
              <a:rPr lang="en-US" sz="1500" b="1" dirty="0">
                <a:solidFill>
                  <a:srgbClr val="FFFF00"/>
                </a:solidFill>
              </a:rPr>
              <a:t>gradient backpropagating</a:t>
            </a:r>
            <a:r>
              <a:rPr lang="en-US" sz="1500" dirty="0">
                <a:solidFill>
                  <a:srgbClr val="FFFF00"/>
                </a:solidFill>
              </a:rPr>
              <a:t> to update the attention block (weights of keys, queries, values).</a:t>
            </a:r>
            <a:endParaRPr lang="en-US" sz="1500" b="1" dirty="0">
              <a:solidFill>
                <a:srgbClr val="FFFF00"/>
              </a:solidFill>
            </a:endParaRPr>
          </a:p>
        </p:txBody>
      </p:sp>
    </p:spTree>
    <p:extLst>
      <p:ext uri="{BB962C8B-B14F-4D97-AF65-F5344CB8AC3E}">
        <p14:creationId xmlns:p14="http://schemas.microsoft.com/office/powerpoint/2010/main" val="373726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42BB2-8CD8-4B85-A04F-77BDBBEE925E}"/>
              </a:ext>
            </a:extLst>
          </p:cNvPr>
          <p:cNvSpPr/>
          <p:nvPr/>
        </p:nvSpPr>
        <p:spPr>
          <a:xfrm>
            <a:off x="271281" y="431533"/>
            <a:ext cx="5289764"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40000"/>
                    <a:lumOff val="60000"/>
                  </a:schemeClr>
                </a:solidFill>
              </a:rPr>
              <a:t>Multi-head Attention</a:t>
            </a:r>
          </a:p>
        </p:txBody>
      </p:sp>
      <p:sp>
        <p:nvSpPr>
          <p:cNvPr id="5" name="TextBox 4">
            <a:extLst>
              <a:ext uri="{FF2B5EF4-FFF2-40B4-BE49-F238E27FC236}">
                <a16:creationId xmlns:a16="http://schemas.microsoft.com/office/drawing/2014/main" id="{B48A0756-EE85-8074-9395-4769C0D5DEE1}"/>
              </a:ext>
            </a:extLst>
          </p:cNvPr>
          <p:cNvSpPr txBox="1"/>
          <p:nvPr/>
        </p:nvSpPr>
        <p:spPr>
          <a:xfrm>
            <a:off x="571375" y="1235113"/>
            <a:ext cx="9225768" cy="132343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4">
                    <a:lumMod val="60000"/>
                    <a:lumOff val="40000"/>
                  </a:schemeClr>
                </a:solidFill>
              </a:rPr>
              <a:t>Let's go back to the sentence — “Bark is very cute and he is a dog”. Here, if we take the word ‘dog’, grammatically we understand that the words ‘Bark’, ‘cute’, and ‘he’ should have some significance or relevance with the word ‘dog’. These words say that the dog’s name is Bark, it is a male dog, and that he is a cute dog. Just one attention mechanism may not be able to correctly identify these three words as relevant to ‘dog’, and we can say that three attentions are better here to signify the three words with the word ‘dog’.</a:t>
            </a:r>
            <a:endParaRPr lang="en-US" b="1" dirty="0">
              <a:solidFill>
                <a:schemeClr val="accent4">
                  <a:lumMod val="60000"/>
                  <a:lumOff val="40000"/>
                </a:schemeClr>
              </a:solidFill>
            </a:endParaRPr>
          </a:p>
        </p:txBody>
      </p:sp>
      <p:pic>
        <p:nvPicPr>
          <p:cNvPr id="4098" name="Picture 2">
            <a:extLst>
              <a:ext uri="{FF2B5EF4-FFF2-40B4-BE49-F238E27FC236}">
                <a16:creationId xmlns:a16="http://schemas.microsoft.com/office/drawing/2014/main" id="{6904F792-0085-8CCA-1DB2-FC928CE3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33" y="2654246"/>
            <a:ext cx="5999615" cy="32912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89854E-6F19-5C1C-C844-13AD407C55E2}"/>
              </a:ext>
            </a:extLst>
          </p:cNvPr>
          <p:cNvSpPr txBox="1"/>
          <p:nvPr/>
        </p:nvSpPr>
        <p:spPr>
          <a:xfrm>
            <a:off x="6836232" y="3429000"/>
            <a:ext cx="4674635" cy="2169825"/>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500" dirty="0">
                <a:solidFill>
                  <a:srgbClr val="FFFF00"/>
                </a:solidFill>
              </a:rPr>
              <a:t>So let's add more linear layers as the keys, queries, and values. These linear layers are training in parallel, and have independent weights to one another. So now, each of the values, keys, and queries gives us three outputs instead of one. These 3 keys and queries now give three different weights. These three weights then with matrix multiplication with the three values, to give three multiple outputs. These three attention blocks are finally concatenated to give one final attention output. </a:t>
            </a:r>
            <a:endParaRPr lang="en-US" sz="1500" b="1" dirty="0">
              <a:solidFill>
                <a:srgbClr val="FFFF00"/>
              </a:solidFill>
            </a:endParaRPr>
          </a:p>
        </p:txBody>
      </p:sp>
    </p:spTree>
    <p:extLst>
      <p:ext uri="{BB962C8B-B14F-4D97-AF65-F5344CB8AC3E}">
        <p14:creationId xmlns:p14="http://schemas.microsoft.com/office/powerpoint/2010/main" val="40455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wipe(down)">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4CA5306-65AA-F4CB-B2EA-E97505CDC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68" y="1456630"/>
            <a:ext cx="6177384" cy="4606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52E30E-AD87-EC99-B7EF-D698C680E126}"/>
              </a:ext>
            </a:extLst>
          </p:cNvPr>
          <p:cNvSpPr/>
          <p:nvPr/>
        </p:nvSpPr>
        <p:spPr>
          <a:xfrm>
            <a:off x="271280" y="431533"/>
            <a:ext cx="7868867"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3">
                    <a:lumMod val="40000"/>
                    <a:lumOff val="60000"/>
                  </a:schemeClr>
                </a:solidFill>
              </a:rPr>
              <a:t>Multi-head Attention with ‘h’ layers</a:t>
            </a:r>
          </a:p>
        </p:txBody>
      </p:sp>
      <p:sp>
        <p:nvSpPr>
          <p:cNvPr id="5" name="TextBox 4">
            <a:extLst>
              <a:ext uri="{FF2B5EF4-FFF2-40B4-BE49-F238E27FC236}">
                <a16:creationId xmlns:a16="http://schemas.microsoft.com/office/drawing/2014/main" id="{BA0AA6B6-C468-2AF6-179F-2770F1B091A4}"/>
              </a:ext>
            </a:extLst>
          </p:cNvPr>
          <p:cNvSpPr txBox="1"/>
          <p:nvPr/>
        </p:nvSpPr>
        <p:spPr>
          <a:xfrm>
            <a:off x="6945564" y="2355574"/>
            <a:ext cx="3361316" cy="2862322"/>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rgbClr val="FFFF00"/>
                </a:solidFill>
              </a:rPr>
              <a:t>But 3 is just a random number we chose. In the actual scenario, these can be any number of linear layers, and these are called heads (h). That is there can be h number of linear layers giving h attention outputs which are then concatenated together. And this is exactly why it is called multi-head attention (multiple heads). </a:t>
            </a:r>
            <a:endParaRPr lang="en-US" sz="1800" b="1" dirty="0">
              <a:solidFill>
                <a:srgbClr val="FFFF00"/>
              </a:solidFill>
            </a:endParaRPr>
          </a:p>
        </p:txBody>
      </p:sp>
    </p:spTree>
    <p:extLst>
      <p:ext uri="{BB962C8B-B14F-4D97-AF65-F5344CB8AC3E}">
        <p14:creationId xmlns:p14="http://schemas.microsoft.com/office/powerpoint/2010/main" val="26883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9210" y="250507"/>
            <a:ext cx="523447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40000"/>
                    <a:lumOff val="60000"/>
                  </a:schemeClr>
                </a:solidFill>
              </a:rPr>
              <a:t>Transformer Network</a:t>
            </a:r>
          </a:p>
        </p:txBody>
      </p:sp>
      <p:pic>
        <p:nvPicPr>
          <p:cNvPr id="6146" name="Picture 2">
            <a:extLst>
              <a:ext uri="{FF2B5EF4-FFF2-40B4-BE49-F238E27FC236}">
                <a16:creationId xmlns:a16="http://schemas.microsoft.com/office/drawing/2014/main" id="{4DBBA085-9B51-46B0-BADA-1F991FCDC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20" y="1156996"/>
            <a:ext cx="3805003" cy="51593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6E213DF-2599-E794-B2ED-CA2611E3A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94" y="1278295"/>
            <a:ext cx="2242737" cy="38435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3CB7B6-68D0-C525-E730-01FA2B705817}"/>
              </a:ext>
            </a:extLst>
          </p:cNvPr>
          <p:cNvSpPr/>
          <p:nvPr/>
        </p:nvSpPr>
        <p:spPr>
          <a:xfrm>
            <a:off x="4800848" y="5348872"/>
            <a:ext cx="2416628"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rgbClr val="FFFF00"/>
                </a:solidFill>
                <a:effectLst/>
              </a:rPr>
              <a:t>Encoder Block</a:t>
            </a:r>
          </a:p>
        </p:txBody>
      </p:sp>
      <p:sp>
        <p:nvSpPr>
          <p:cNvPr id="6" name="TextBox 5">
            <a:extLst>
              <a:ext uri="{FF2B5EF4-FFF2-40B4-BE49-F238E27FC236}">
                <a16:creationId xmlns:a16="http://schemas.microsoft.com/office/drawing/2014/main" id="{ADF4637B-070A-9B8C-3448-8E2B00592B86}"/>
              </a:ext>
            </a:extLst>
          </p:cNvPr>
          <p:cNvSpPr txBox="1"/>
          <p:nvPr/>
        </p:nvSpPr>
        <p:spPr>
          <a:xfrm>
            <a:off x="7505401" y="1609386"/>
            <a:ext cx="3805002" cy="3416320"/>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rgbClr val="FFFF00"/>
                </a:solidFill>
              </a:rPr>
              <a:t>The encoder network begins with the inputs. Here the entire sentence is fed at once. They are then embedded at the ‘input embedding’ block. Then a ‘positional encoding’ is added to each word in a sentence. This encoding is essential in understanding the position of each word in a sentence. Without positional embedding, the model will treat the entire sentence as just a bag full of words without having any sequence or meaning.</a:t>
            </a:r>
            <a:endParaRPr lang="en-US" sz="1800" b="1" dirty="0">
              <a:solidFill>
                <a:srgbClr val="FFFF00"/>
              </a:solidFill>
            </a:endParaRPr>
          </a:p>
        </p:txBody>
      </p:sp>
    </p:spTree>
    <p:extLst>
      <p:ext uri="{BB962C8B-B14F-4D97-AF65-F5344CB8AC3E}">
        <p14:creationId xmlns:p14="http://schemas.microsoft.com/office/powerpoint/2010/main" val="298520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barn(inVertical)">
                                      <p:cBhvr>
                                        <p:cTn id="24" dur="500"/>
                                        <p:tgtEl>
                                          <p:spTgt spid="614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9210" y="250507"/>
            <a:ext cx="523447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40000"/>
                    <a:lumOff val="60000"/>
                  </a:schemeClr>
                </a:solidFill>
              </a:rPr>
              <a:t>Transformer Network</a:t>
            </a:r>
          </a:p>
        </p:txBody>
      </p:sp>
      <p:pic>
        <p:nvPicPr>
          <p:cNvPr id="7170" name="Picture 2">
            <a:extLst>
              <a:ext uri="{FF2B5EF4-FFF2-40B4-BE49-F238E27FC236}">
                <a16:creationId xmlns:a16="http://schemas.microsoft.com/office/drawing/2014/main" id="{929BFB17-2CD9-F5A9-9A5D-723E6809A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96" y="1166610"/>
            <a:ext cx="4936637" cy="22623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0F5009E-6823-95ED-BD76-6B0F89D5A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934" y="1372173"/>
            <a:ext cx="3750421" cy="183877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8F7F9C22-0DDB-794C-6ED4-CEFEF8A875EC}"/>
              </a:ext>
            </a:extLst>
          </p:cNvPr>
          <p:cNvSpPr/>
          <p:nvPr/>
        </p:nvSpPr>
        <p:spPr>
          <a:xfrm>
            <a:off x="5771372" y="2073513"/>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7174" name="Picture 6">
            <a:extLst>
              <a:ext uri="{FF2B5EF4-FFF2-40B4-BE49-F238E27FC236}">
                <a16:creationId xmlns:a16="http://schemas.microsoft.com/office/drawing/2014/main" id="{6CB652EE-91A7-ABB9-C5B2-F8927F334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784" y="4560962"/>
            <a:ext cx="6670901" cy="21194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1B2ED1-3CC7-B74D-4A17-BB8A18F8A310}"/>
              </a:ext>
            </a:extLst>
          </p:cNvPr>
          <p:cNvSpPr txBox="1"/>
          <p:nvPr/>
        </p:nvSpPr>
        <p:spPr>
          <a:xfrm>
            <a:off x="2034074" y="3717982"/>
            <a:ext cx="9229676" cy="55399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500" dirty="0">
                <a:solidFill>
                  <a:srgbClr val="FFFF00"/>
                </a:solidFill>
              </a:rPr>
              <a:t>There are multiple ways of defining these positional embeddings. For example in the original paper — Attention is All You Need, the authors used an alternating sine and cosine function to define the embeddings.</a:t>
            </a:r>
            <a:endParaRPr lang="en-US" sz="1500" b="1" dirty="0">
              <a:solidFill>
                <a:srgbClr val="FFFF00"/>
              </a:solidFill>
            </a:endParaRPr>
          </a:p>
        </p:txBody>
      </p:sp>
    </p:spTree>
    <p:extLst>
      <p:ext uri="{BB962C8B-B14F-4D97-AF65-F5344CB8AC3E}">
        <p14:creationId xmlns:p14="http://schemas.microsoft.com/office/powerpoint/2010/main" val="11890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barn(inVertical)">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172"/>
                                        </p:tgtEl>
                                        <p:attrNameLst>
                                          <p:attrName>style.visibility</p:attrName>
                                        </p:attrNameLst>
                                      </p:cBhvr>
                                      <p:to>
                                        <p:strVal val="visible"/>
                                      </p:to>
                                    </p:set>
                                    <p:animEffect transition="in" filter="wipe(down)">
                                      <p:cBhvr>
                                        <p:cTn id="22" dur="500"/>
                                        <p:tgtEl>
                                          <p:spTgt spid="717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174"/>
                                        </p:tgtEl>
                                        <p:attrNameLst>
                                          <p:attrName>style.visibility</p:attrName>
                                        </p:attrNameLst>
                                      </p:cBhvr>
                                      <p:to>
                                        <p:strVal val="visible"/>
                                      </p:to>
                                    </p:set>
                                    <p:animEffect transition="in" filter="barn(inVertical)">
                                      <p:cBhvr>
                                        <p:cTn id="34"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414254" y="175242"/>
            <a:ext cx="4417050" cy="1478570"/>
          </a:xfrm>
        </p:spPr>
        <p:txBody>
          <a:bodyPr>
            <a:normAutofit/>
          </a:bodyPr>
          <a:lstStyle/>
          <a:p>
            <a:pPr algn="just"/>
            <a:r>
              <a:rPr lang="en-US" sz="3200" b="1" dirty="0"/>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5414254" y="1296955"/>
            <a:ext cx="5045362" cy="5385803"/>
          </a:xfrm>
        </p:spPr>
        <p:txBody>
          <a:bodyPr>
            <a:normAutofit/>
          </a:bodyPr>
          <a:lstStyle/>
          <a:p>
            <a:pPr>
              <a:lnSpc>
                <a:spcPct val="110000"/>
              </a:lnSpc>
            </a:pPr>
            <a:r>
              <a:rPr lang="en-US" sz="1600" dirty="0"/>
              <a:t>ChatGPT is basically a neural network of type “Deep Learning Neural Networks”</a:t>
            </a:r>
          </a:p>
          <a:p>
            <a:pPr>
              <a:lnSpc>
                <a:spcPct val="110000"/>
              </a:lnSpc>
            </a:pPr>
            <a:r>
              <a:rPr lang="en-US" sz="1600" dirty="0"/>
              <a:t>It tries to represents </a:t>
            </a:r>
            <a:r>
              <a:rPr lang="en-US" sz="1600" b="1" dirty="0"/>
              <a:t>natural language </a:t>
            </a:r>
            <a:r>
              <a:rPr lang="en-US" sz="1600" dirty="0"/>
              <a:t>in the form of </a:t>
            </a:r>
            <a:r>
              <a:rPr lang="en-US" sz="1600" b="1" dirty="0"/>
              <a:t>neural network language</a:t>
            </a:r>
          </a:p>
          <a:p>
            <a:pPr>
              <a:lnSpc>
                <a:spcPct val="110000"/>
              </a:lnSpc>
            </a:pPr>
            <a:r>
              <a:rPr lang="en-US" sz="1600" dirty="0"/>
              <a:t>Although the architecture and design of neural networks is done by humans – but how it actually happens inside neural network is still partial science and partial mystery.</a:t>
            </a:r>
          </a:p>
          <a:p>
            <a:pPr>
              <a:lnSpc>
                <a:spcPct val="110000"/>
              </a:lnSpc>
            </a:pPr>
            <a:r>
              <a:rPr lang="en-US" sz="1600" dirty="0"/>
              <a:t>Most neural network methods are based on TRIAL and ERROR approach.</a:t>
            </a:r>
          </a:p>
          <a:p>
            <a:pPr>
              <a:lnSpc>
                <a:spcPct val="110000"/>
              </a:lnSpc>
            </a:pPr>
            <a:r>
              <a:rPr lang="en-US" sz="1600" dirty="0"/>
              <a:t>One interesting analogy is to call ChatGPT a “Stochastic Parrot” or “Autocomplete on steroids” – we will see soon why is that?</a:t>
            </a:r>
          </a:p>
          <a:p>
            <a:pPr>
              <a:lnSpc>
                <a:spcPct val="110000"/>
              </a:lnSpc>
            </a:pPr>
            <a:r>
              <a:rPr lang="en-US" sz="1600" dirty="0"/>
              <a:t>Also, we will have a look whether ChatGPT is becoming or will somehow become SENTIENT at some point ?</a:t>
            </a:r>
          </a:p>
        </p:txBody>
      </p:sp>
      <p:graphicFrame>
        <p:nvGraphicFramePr>
          <p:cNvPr id="6" name="Object 5">
            <a:extLst>
              <a:ext uri="{FF2B5EF4-FFF2-40B4-BE49-F238E27FC236}">
                <a16:creationId xmlns:a16="http://schemas.microsoft.com/office/drawing/2014/main" id="{EB401A5B-5449-9836-37B5-9F066B79DF6D}"/>
              </a:ext>
            </a:extLst>
          </p:cNvPr>
          <p:cNvGraphicFramePr>
            <a:graphicFrameLocks noChangeAspect="1"/>
          </p:cNvGraphicFramePr>
          <p:nvPr>
            <p:extLst>
              <p:ext uri="{D42A27DB-BD31-4B8C-83A1-F6EECF244321}">
                <p14:modId xmlns:p14="http://schemas.microsoft.com/office/powerpoint/2010/main" val="1168374915"/>
              </p:ext>
            </p:extLst>
          </p:nvPr>
        </p:nvGraphicFramePr>
        <p:xfrm>
          <a:off x="867756" y="3889937"/>
          <a:ext cx="4314135" cy="2827694"/>
        </p:xfrm>
        <a:graphic>
          <a:graphicData uri="http://schemas.openxmlformats.org/presentationml/2006/ole">
            <mc:AlternateContent xmlns:mc="http://schemas.openxmlformats.org/markup-compatibility/2006">
              <mc:Choice xmlns:v="urn:schemas-microsoft-com:vml" Requires="v">
                <p:oleObj r:id="rId2" imgW="4952880" imgH="3246120" progId="">
                  <p:embed/>
                </p:oleObj>
              </mc:Choice>
              <mc:Fallback>
                <p:oleObj r:id="rId2" imgW="4952880" imgH="3246120" progId="">
                  <p:embed/>
                  <p:pic>
                    <p:nvPicPr>
                      <p:cNvPr id="0" name=""/>
                      <p:cNvPicPr/>
                      <p:nvPr/>
                    </p:nvPicPr>
                    <p:blipFill>
                      <a:blip r:embed="rId3"/>
                      <a:stretch>
                        <a:fillRect/>
                      </a:stretch>
                    </p:blipFill>
                    <p:spPr>
                      <a:xfrm>
                        <a:off x="867756" y="3889937"/>
                        <a:ext cx="4314135" cy="2827694"/>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2D968DAD-9726-8A0E-9845-CC73CDD8EF2D}"/>
              </a:ext>
            </a:extLst>
          </p:cNvPr>
          <p:cNvPicPr>
            <a:picLocks noChangeAspect="1"/>
          </p:cNvPicPr>
          <p:nvPr/>
        </p:nvPicPr>
        <p:blipFill>
          <a:blip r:embed="rId4"/>
          <a:stretch>
            <a:fillRect/>
          </a:stretch>
        </p:blipFill>
        <p:spPr>
          <a:xfrm>
            <a:off x="1074079" y="386111"/>
            <a:ext cx="3249675" cy="3136195"/>
          </a:xfrm>
          <a:prstGeom prst="rect">
            <a:avLst/>
          </a:prstGeom>
        </p:spPr>
      </p:pic>
    </p:spTree>
    <p:extLst>
      <p:ext uri="{BB962C8B-B14F-4D97-AF65-F5344CB8AC3E}">
        <p14:creationId xmlns:p14="http://schemas.microsoft.com/office/powerpoint/2010/main" val="10948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additive="base">
                                        <p:cTn id="3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additive="base">
                                        <p:cTn id="4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additive="base">
                                        <p:cTn id="5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9210" y="250507"/>
            <a:ext cx="5234472"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40000"/>
                    <a:lumOff val="60000"/>
                  </a:schemeClr>
                </a:solidFill>
              </a:rPr>
              <a:t>Transformer Network</a:t>
            </a:r>
          </a:p>
        </p:txBody>
      </p:sp>
      <p:sp>
        <p:nvSpPr>
          <p:cNvPr id="2" name="Arrow: Right 1">
            <a:extLst>
              <a:ext uri="{FF2B5EF4-FFF2-40B4-BE49-F238E27FC236}">
                <a16:creationId xmlns:a16="http://schemas.microsoft.com/office/drawing/2014/main" id="{8F7F9C22-0DDB-794C-6ED4-CEFEF8A875EC}"/>
              </a:ext>
            </a:extLst>
          </p:cNvPr>
          <p:cNvSpPr/>
          <p:nvPr/>
        </p:nvSpPr>
        <p:spPr>
          <a:xfrm>
            <a:off x="3623046" y="1484887"/>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8194" name="Picture 2">
            <a:extLst>
              <a:ext uri="{FF2B5EF4-FFF2-40B4-BE49-F238E27FC236}">
                <a16:creationId xmlns:a16="http://schemas.microsoft.com/office/drawing/2014/main" id="{B73F5FE1-7F95-9C49-ADC0-4A359DF2B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19" y="1026870"/>
            <a:ext cx="2208603" cy="24415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95978D8-6BF7-62BC-FF1A-7CCEBAAFE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278" y="1263236"/>
            <a:ext cx="5234473" cy="1241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15CEB34-A076-0A04-A28A-51B59D889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81" y="3778898"/>
            <a:ext cx="4836240" cy="282989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B787BA29-266B-E607-67E4-62E2E1D2AB40}"/>
              </a:ext>
            </a:extLst>
          </p:cNvPr>
          <p:cNvSpPr/>
          <p:nvPr/>
        </p:nvSpPr>
        <p:spPr>
          <a:xfrm rot="5400000">
            <a:off x="7183405" y="2861053"/>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pic>
        <p:nvPicPr>
          <p:cNvPr id="8200" name="Picture 8">
            <a:extLst>
              <a:ext uri="{FF2B5EF4-FFF2-40B4-BE49-F238E27FC236}">
                <a16:creationId xmlns:a16="http://schemas.microsoft.com/office/drawing/2014/main" id="{D9BC8E86-476B-B095-CF05-FC216A8BF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17" y="4201986"/>
            <a:ext cx="3276566" cy="244151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4FFFAA1-29EA-4E8A-25F7-4A25AB4949DD}"/>
              </a:ext>
            </a:extLst>
          </p:cNvPr>
          <p:cNvSpPr/>
          <p:nvPr/>
        </p:nvSpPr>
        <p:spPr>
          <a:xfrm flipH="1">
            <a:off x="4403792" y="5155064"/>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07860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wipe(down)">
                                      <p:cBhvr>
                                        <p:cTn id="22" dur="500"/>
                                        <p:tgtEl>
                                          <p:spTgt spid="81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198"/>
                                        </p:tgtEl>
                                        <p:attrNameLst>
                                          <p:attrName>style.visibility</p:attrName>
                                        </p:attrNameLst>
                                      </p:cBhvr>
                                      <p:to>
                                        <p:strVal val="visible"/>
                                      </p:to>
                                    </p:set>
                                    <p:animEffect transition="in" filter="barn(inVertical)">
                                      <p:cBhvr>
                                        <p:cTn id="32" dur="500"/>
                                        <p:tgtEl>
                                          <p:spTgt spid="81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200"/>
                                        </p:tgtEl>
                                        <p:attrNameLst>
                                          <p:attrName>style.visibility</p:attrName>
                                        </p:attrNameLst>
                                      </p:cBhvr>
                                      <p:to>
                                        <p:strVal val="visible"/>
                                      </p:to>
                                    </p:set>
                                    <p:animEffect transition="in" filter="barn(inVertical)">
                                      <p:cBhvr>
                                        <p:cTn id="42"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9210" y="250507"/>
            <a:ext cx="3609059"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40000"/>
                    <a:lumOff val="60000"/>
                  </a:schemeClr>
                </a:solidFill>
              </a:rPr>
              <a:t>Decoder Block</a:t>
            </a:r>
          </a:p>
        </p:txBody>
      </p:sp>
      <p:pic>
        <p:nvPicPr>
          <p:cNvPr id="9218" name="Picture 2">
            <a:extLst>
              <a:ext uri="{FF2B5EF4-FFF2-40B4-BE49-F238E27FC236}">
                <a16:creationId xmlns:a16="http://schemas.microsoft.com/office/drawing/2014/main" id="{1564A523-ED6B-193B-5DC3-4271F0299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60" y="1035698"/>
            <a:ext cx="1941916" cy="49358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596382-2FB3-5731-B142-979B6D0BC91E}"/>
              </a:ext>
            </a:extLst>
          </p:cNvPr>
          <p:cNvSpPr txBox="1"/>
          <p:nvPr/>
        </p:nvSpPr>
        <p:spPr>
          <a:xfrm>
            <a:off x="2700136" y="1687763"/>
            <a:ext cx="2273080" cy="329320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rgbClr val="FFFF00"/>
                </a:solidFill>
              </a:rPr>
              <a:t>The output of the encoder is again a sequence of embeddings, one embedding per position, where each position embedding contains not only the embedding of the original word at the position but also information about other words, that it learned using attention.</a:t>
            </a:r>
            <a:endParaRPr lang="en-US" b="1" dirty="0">
              <a:solidFill>
                <a:srgbClr val="FFFF00"/>
              </a:solidFill>
            </a:endParaRPr>
          </a:p>
        </p:txBody>
      </p:sp>
      <p:sp>
        <p:nvSpPr>
          <p:cNvPr id="7" name="Rectangle 6">
            <a:extLst>
              <a:ext uri="{FF2B5EF4-FFF2-40B4-BE49-F238E27FC236}">
                <a16:creationId xmlns:a16="http://schemas.microsoft.com/office/drawing/2014/main" id="{50A0AFFA-5D98-83C7-D81F-B658E2B0A191}"/>
              </a:ext>
            </a:extLst>
          </p:cNvPr>
          <p:cNvSpPr/>
          <p:nvPr/>
        </p:nvSpPr>
        <p:spPr>
          <a:xfrm>
            <a:off x="5043971" y="604450"/>
            <a:ext cx="6719969"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rgbClr val="00B0F0"/>
                </a:solidFill>
                <a:effectLst/>
              </a:rPr>
              <a:t>Steps in Decoder Block (Eng – French Translation)</a:t>
            </a:r>
          </a:p>
        </p:txBody>
      </p:sp>
      <p:pic>
        <p:nvPicPr>
          <p:cNvPr id="9220" name="Picture 4">
            <a:extLst>
              <a:ext uri="{FF2B5EF4-FFF2-40B4-BE49-F238E27FC236}">
                <a16:creationId xmlns:a16="http://schemas.microsoft.com/office/drawing/2014/main" id="{F351EF55-ED31-1C01-19F3-71C924D02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72" y="1066115"/>
            <a:ext cx="6445753" cy="531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9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220"/>
                                        </p:tgtEl>
                                        <p:attrNameLst>
                                          <p:attrName>style.visibility</p:attrName>
                                        </p:attrNameLst>
                                      </p:cBhvr>
                                      <p:to>
                                        <p:strVal val="visible"/>
                                      </p:to>
                                    </p:set>
                                    <p:animEffect transition="in" filter="barn(inVertical)">
                                      <p:cBhvr>
                                        <p:cTn id="29"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9210" y="250507"/>
            <a:ext cx="3609059"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5">
                    <a:lumMod val="40000"/>
                    <a:lumOff val="60000"/>
                  </a:schemeClr>
                </a:solidFill>
              </a:rPr>
              <a:t>Results</a:t>
            </a:r>
          </a:p>
        </p:txBody>
      </p:sp>
      <p:sp>
        <p:nvSpPr>
          <p:cNvPr id="2" name="TextBox 1">
            <a:extLst>
              <a:ext uri="{FF2B5EF4-FFF2-40B4-BE49-F238E27FC236}">
                <a16:creationId xmlns:a16="http://schemas.microsoft.com/office/drawing/2014/main" id="{1BAECC60-4D71-864C-2413-5C85CDA4B589}"/>
              </a:ext>
            </a:extLst>
          </p:cNvPr>
          <p:cNvSpPr txBox="1"/>
          <p:nvPr/>
        </p:nvSpPr>
        <p:spPr>
          <a:xfrm>
            <a:off x="1373422" y="4594947"/>
            <a:ext cx="5885793" cy="584775"/>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b="1" dirty="0">
                <a:solidFill>
                  <a:srgbClr val="FFFF00"/>
                </a:solidFill>
              </a:rPr>
              <a:t>In summary, a Transformer model can reduce computation costs while still obtaining state-of-the-art results.</a:t>
            </a:r>
          </a:p>
        </p:txBody>
      </p:sp>
      <p:pic>
        <p:nvPicPr>
          <p:cNvPr id="10242" name="Picture 2">
            <a:extLst>
              <a:ext uri="{FF2B5EF4-FFF2-40B4-BE49-F238E27FC236}">
                <a16:creationId xmlns:a16="http://schemas.microsoft.com/office/drawing/2014/main" id="{42633684-99A2-C365-E6A7-3B653448E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302" y="1234573"/>
            <a:ext cx="6866845" cy="308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barn(inVertical)">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177282" y="162696"/>
            <a:ext cx="2659224" cy="95410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600" b="1" dirty="0">
                <a:ln/>
                <a:solidFill>
                  <a:srgbClr val="FFFF00"/>
                </a:solidFill>
              </a:rPr>
              <a:t>GPT</a:t>
            </a:r>
          </a:p>
        </p:txBody>
      </p:sp>
      <p:sp>
        <p:nvSpPr>
          <p:cNvPr id="3" name="TextBox 2">
            <a:extLst>
              <a:ext uri="{FF2B5EF4-FFF2-40B4-BE49-F238E27FC236}">
                <a16:creationId xmlns:a16="http://schemas.microsoft.com/office/drawing/2014/main" id="{A2C90455-B366-C306-B9F2-4AD19AFC4835}"/>
              </a:ext>
            </a:extLst>
          </p:cNvPr>
          <p:cNvSpPr txBox="1"/>
          <p:nvPr/>
        </p:nvSpPr>
        <p:spPr>
          <a:xfrm>
            <a:off x="824688" y="932137"/>
            <a:ext cx="3834881" cy="369332"/>
          </a:xfrm>
          <a:prstGeom prst="rect">
            <a:avLst/>
          </a:prstGeom>
          <a:noFill/>
        </p:spPr>
        <p:txBody>
          <a:bodyPr wrap="square" rtlCol="0">
            <a:spAutoFit/>
          </a:bodyPr>
          <a:lstStyle/>
          <a:p>
            <a:r>
              <a:rPr lang="en-US" dirty="0">
                <a:solidFill>
                  <a:srgbClr val="FFFF00"/>
                </a:solidFill>
              </a:rPr>
              <a:t>[Generative Pre-trained Transformer]</a:t>
            </a:r>
            <a:endParaRPr lang="en-AE" dirty="0">
              <a:solidFill>
                <a:srgbClr val="FFFF00"/>
              </a:solidFill>
            </a:endParaRPr>
          </a:p>
        </p:txBody>
      </p:sp>
      <p:pic>
        <p:nvPicPr>
          <p:cNvPr id="8" name="Picture 7">
            <a:extLst>
              <a:ext uri="{FF2B5EF4-FFF2-40B4-BE49-F238E27FC236}">
                <a16:creationId xmlns:a16="http://schemas.microsoft.com/office/drawing/2014/main" id="{D379DD82-7E4B-DDD9-6227-F375051DD6AB}"/>
              </a:ext>
            </a:extLst>
          </p:cNvPr>
          <p:cNvPicPr>
            <a:picLocks noChangeAspect="1"/>
          </p:cNvPicPr>
          <p:nvPr/>
        </p:nvPicPr>
        <p:blipFill>
          <a:blip r:embed="rId2"/>
          <a:stretch>
            <a:fillRect/>
          </a:stretch>
        </p:blipFill>
        <p:spPr>
          <a:xfrm>
            <a:off x="984868" y="1520820"/>
            <a:ext cx="4275559" cy="5174484"/>
          </a:xfrm>
          <a:prstGeom prst="rect">
            <a:avLst/>
          </a:prstGeom>
        </p:spPr>
      </p:pic>
      <p:sp>
        <p:nvSpPr>
          <p:cNvPr id="9" name="TextBox 8">
            <a:extLst>
              <a:ext uri="{FF2B5EF4-FFF2-40B4-BE49-F238E27FC236}">
                <a16:creationId xmlns:a16="http://schemas.microsoft.com/office/drawing/2014/main" id="{3EDFADF9-EB49-1AEC-4DDE-FCB1B615CDFA}"/>
              </a:ext>
            </a:extLst>
          </p:cNvPr>
          <p:cNvSpPr txBox="1"/>
          <p:nvPr/>
        </p:nvSpPr>
        <p:spPr>
          <a:xfrm>
            <a:off x="5517980" y="2686844"/>
            <a:ext cx="5296199" cy="2585323"/>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rgbClr val="FFFF00"/>
                </a:solidFill>
              </a:rPr>
              <a:t>Looking at how a question and its context passage are related, three main categories of questions can be recognized. Firstly, </a:t>
            </a:r>
            <a:r>
              <a:rPr lang="en-US" sz="1800" b="1" dirty="0">
                <a:solidFill>
                  <a:srgbClr val="FFFF00"/>
                </a:solidFill>
              </a:rPr>
              <a:t>lexical matching </a:t>
            </a:r>
            <a:r>
              <a:rPr lang="en-US" sz="1800" dirty="0">
                <a:solidFill>
                  <a:srgbClr val="FFFF00"/>
                </a:solidFill>
              </a:rPr>
              <a:t>questions that contain at least one word from the context passage. Secondly, questions that are related to the context passage through synonyms, antonyms or hypernyms belong to the category of </a:t>
            </a:r>
            <a:r>
              <a:rPr lang="en-US" sz="1800" b="1" dirty="0">
                <a:solidFill>
                  <a:srgbClr val="FFFF00"/>
                </a:solidFill>
              </a:rPr>
              <a:t>paraphrasing</a:t>
            </a:r>
            <a:r>
              <a:rPr lang="en-US" sz="1800" dirty="0">
                <a:solidFill>
                  <a:srgbClr val="FFFF00"/>
                </a:solidFill>
              </a:rPr>
              <a:t> questions. Thirdly, questions that can be answered using general world knowledge are categorized as </a:t>
            </a:r>
            <a:r>
              <a:rPr lang="en-US" sz="1800" b="1" dirty="0">
                <a:solidFill>
                  <a:srgbClr val="FFFF00"/>
                </a:solidFill>
              </a:rPr>
              <a:t>pragmatics.</a:t>
            </a:r>
          </a:p>
        </p:txBody>
      </p:sp>
    </p:spTree>
    <p:extLst>
      <p:ext uri="{BB962C8B-B14F-4D97-AF65-F5344CB8AC3E}">
        <p14:creationId xmlns:p14="http://schemas.microsoft.com/office/powerpoint/2010/main" val="413823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5" y="339978"/>
            <a:ext cx="4786604"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err="1">
                <a:ln/>
                <a:solidFill>
                  <a:srgbClr val="FFFF00"/>
                </a:solidFill>
              </a:rPr>
              <a:t>OpenAI</a:t>
            </a:r>
            <a:r>
              <a:rPr lang="en-US" sz="4400" b="1" dirty="0">
                <a:ln/>
                <a:solidFill>
                  <a:srgbClr val="FFFF00"/>
                </a:solidFill>
              </a:rPr>
              <a:t> GPT Model</a:t>
            </a:r>
          </a:p>
        </p:txBody>
      </p:sp>
      <p:pic>
        <p:nvPicPr>
          <p:cNvPr id="5" name="Picture 4">
            <a:extLst>
              <a:ext uri="{FF2B5EF4-FFF2-40B4-BE49-F238E27FC236}">
                <a16:creationId xmlns:a16="http://schemas.microsoft.com/office/drawing/2014/main" id="{45853A3A-D10B-FE28-29FF-7107517E1454}"/>
              </a:ext>
            </a:extLst>
          </p:cNvPr>
          <p:cNvPicPr>
            <a:picLocks noChangeAspect="1"/>
          </p:cNvPicPr>
          <p:nvPr/>
        </p:nvPicPr>
        <p:blipFill>
          <a:blip r:embed="rId2"/>
          <a:stretch>
            <a:fillRect/>
          </a:stretch>
        </p:blipFill>
        <p:spPr>
          <a:xfrm>
            <a:off x="639052" y="1381180"/>
            <a:ext cx="4887762" cy="1634176"/>
          </a:xfrm>
          <a:prstGeom prst="rect">
            <a:avLst/>
          </a:prstGeom>
        </p:spPr>
      </p:pic>
      <p:pic>
        <p:nvPicPr>
          <p:cNvPr id="7" name="Picture 6">
            <a:extLst>
              <a:ext uri="{FF2B5EF4-FFF2-40B4-BE49-F238E27FC236}">
                <a16:creationId xmlns:a16="http://schemas.microsoft.com/office/drawing/2014/main" id="{3901E6A5-750C-A3BD-C8B9-82C0E1AF4B1C}"/>
              </a:ext>
            </a:extLst>
          </p:cNvPr>
          <p:cNvPicPr>
            <a:picLocks noChangeAspect="1"/>
          </p:cNvPicPr>
          <p:nvPr/>
        </p:nvPicPr>
        <p:blipFill>
          <a:blip r:embed="rId3"/>
          <a:stretch>
            <a:fillRect/>
          </a:stretch>
        </p:blipFill>
        <p:spPr>
          <a:xfrm>
            <a:off x="639052" y="3397916"/>
            <a:ext cx="4404742" cy="2065199"/>
          </a:xfrm>
          <a:prstGeom prst="rect">
            <a:avLst/>
          </a:prstGeom>
        </p:spPr>
      </p:pic>
      <p:sp>
        <p:nvSpPr>
          <p:cNvPr id="10" name="TextBox 9">
            <a:extLst>
              <a:ext uri="{FF2B5EF4-FFF2-40B4-BE49-F238E27FC236}">
                <a16:creationId xmlns:a16="http://schemas.microsoft.com/office/drawing/2014/main" id="{11805FC4-1627-7E76-66D1-E4926685A425}"/>
              </a:ext>
            </a:extLst>
          </p:cNvPr>
          <p:cNvSpPr txBox="1"/>
          <p:nvPr/>
        </p:nvSpPr>
        <p:spPr>
          <a:xfrm>
            <a:off x="5695262" y="2049395"/>
            <a:ext cx="5296199" cy="147732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err="1">
                <a:solidFill>
                  <a:srgbClr val="FFFF00"/>
                </a:solidFill>
              </a:rPr>
              <a:t>OpenAI’s</a:t>
            </a:r>
            <a:r>
              <a:rPr lang="en-US" sz="1800" dirty="0">
                <a:solidFill>
                  <a:srgbClr val="FFFF00"/>
                </a:solidFill>
              </a:rPr>
              <a:t> GPT3 model is trained on about 45 terabytes of text data.</a:t>
            </a:r>
          </a:p>
          <a:p>
            <a:endParaRPr lang="en-US" sz="1800" b="1" dirty="0">
              <a:solidFill>
                <a:srgbClr val="FFFF00"/>
              </a:solidFill>
            </a:endParaRPr>
          </a:p>
          <a:p>
            <a:r>
              <a:rPr lang="en-US" sz="1800" b="1" dirty="0">
                <a:solidFill>
                  <a:srgbClr val="FFFF00"/>
                </a:solidFill>
              </a:rPr>
              <a:t>It includes Wikipedia, common crawl (all websites crawled) and various books collections.</a:t>
            </a:r>
          </a:p>
        </p:txBody>
      </p:sp>
      <p:pic>
        <p:nvPicPr>
          <p:cNvPr id="14" name="Picture 13">
            <a:extLst>
              <a:ext uri="{FF2B5EF4-FFF2-40B4-BE49-F238E27FC236}">
                <a16:creationId xmlns:a16="http://schemas.microsoft.com/office/drawing/2014/main" id="{4AA780B9-AFF6-352C-BFD0-17EDA4CEED09}"/>
              </a:ext>
            </a:extLst>
          </p:cNvPr>
          <p:cNvPicPr>
            <a:picLocks noChangeAspect="1"/>
          </p:cNvPicPr>
          <p:nvPr/>
        </p:nvPicPr>
        <p:blipFill>
          <a:blip r:embed="rId4"/>
          <a:stretch>
            <a:fillRect/>
          </a:stretch>
        </p:blipFill>
        <p:spPr>
          <a:xfrm>
            <a:off x="5638218" y="3888107"/>
            <a:ext cx="5914730" cy="2065199"/>
          </a:xfrm>
          <a:prstGeom prst="rect">
            <a:avLst/>
          </a:prstGeom>
        </p:spPr>
      </p:pic>
    </p:spTree>
    <p:extLst>
      <p:ext uri="{BB962C8B-B14F-4D97-AF65-F5344CB8AC3E}">
        <p14:creationId xmlns:p14="http://schemas.microsoft.com/office/powerpoint/2010/main" val="9653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5" y="339978"/>
            <a:ext cx="5645020"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Training of GPT Model</a:t>
            </a:r>
          </a:p>
        </p:txBody>
      </p:sp>
      <p:sp>
        <p:nvSpPr>
          <p:cNvPr id="2" name="TextBox 1">
            <a:extLst>
              <a:ext uri="{FF2B5EF4-FFF2-40B4-BE49-F238E27FC236}">
                <a16:creationId xmlns:a16="http://schemas.microsoft.com/office/drawing/2014/main" id="{911ED5AA-205B-EB78-8240-F2BD400CE18D}"/>
              </a:ext>
            </a:extLst>
          </p:cNvPr>
          <p:cNvSpPr txBox="1"/>
          <p:nvPr/>
        </p:nvSpPr>
        <p:spPr>
          <a:xfrm>
            <a:off x="547635" y="1433574"/>
            <a:ext cx="8913606" cy="2031325"/>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b="1" dirty="0">
                <a:solidFill>
                  <a:schemeClr val="accent4">
                    <a:lumMod val="20000"/>
                    <a:lumOff val="80000"/>
                  </a:schemeClr>
                </a:solidFill>
              </a:rPr>
              <a:t>Basic training process is simple as below:</a:t>
            </a:r>
          </a:p>
          <a:p>
            <a:endParaRPr lang="en-US" sz="1800" b="1" dirty="0">
              <a:solidFill>
                <a:schemeClr val="accent4">
                  <a:lumMod val="20000"/>
                  <a:lumOff val="80000"/>
                </a:schemeClr>
              </a:solidFill>
            </a:endParaRPr>
          </a:p>
          <a:p>
            <a:r>
              <a:rPr lang="en-US" sz="1800" dirty="0">
                <a:solidFill>
                  <a:schemeClr val="accent4">
                    <a:lumMod val="20000"/>
                    <a:lumOff val="80000"/>
                  </a:schemeClr>
                </a:solidFill>
              </a:rPr>
              <a:t>You present a batch of examples, and then you adjust the weights in the network to minimize the error (“loss”) that the network makes on those examples. The main thing that’s expensive about “back propagating” from the error is that each time you do this, every weight in the network will typically change at least a tiny bit, and there are just a lot of weights to deal with. </a:t>
            </a:r>
          </a:p>
        </p:txBody>
      </p:sp>
      <p:sp>
        <p:nvSpPr>
          <p:cNvPr id="3" name="TextBox 2">
            <a:extLst>
              <a:ext uri="{FF2B5EF4-FFF2-40B4-BE49-F238E27FC236}">
                <a16:creationId xmlns:a16="http://schemas.microsoft.com/office/drawing/2014/main" id="{E113F0BA-A14B-4996-72DC-709D3CCF9266}"/>
              </a:ext>
            </a:extLst>
          </p:cNvPr>
          <p:cNvSpPr txBox="1"/>
          <p:nvPr/>
        </p:nvSpPr>
        <p:spPr>
          <a:xfrm>
            <a:off x="547635" y="3789054"/>
            <a:ext cx="5050732" cy="2585323"/>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4">
                    <a:lumMod val="20000"/>
                    <a:lumOff val="80000"/>
                  </a:schemeClr>
                </a:solidFill>
              </a:rPr>
              <a:t>With modern GPU hardware, it’s straightforward to compute the results from batches of thousands of examples in parallel. But when it comes to actually updating the weights in the neural net, current methods require one to do this basically batch by batch. (And, yes, this is probably where actual brains—with their combined computation and memory elements—have, for now, at least an architectural advantage.)</a:t>
            </a:r>
          </a:p>
        </p:txBody>
      </p:sp>
      <p:pic>
        <p:nvPicPr>
          <p:cNvPr id="11" name="Picture 10">
            <a:extLst>
              <a:ext uri="{FF2B5EF4-FFF2-40B4-BE49-F238E27FC236}">
                <a16:creationId xmlns:a16="http://schemas.microsoft.com/office/drawing/2014/main" id="{38DA25C7-A686-2097-456E-F04A332E73E8}"/>
              </a:ext>
            </a:extLst>
          </p:cNvPr>
          <p:cNvPicPr>
            <a:picLocks noChangeAspect="1"/>
          </p:cNvPicPr>
          <p:nvPr/>
        </p:nvPicPr>
        <p:blipFill>
          <a:blip r:embed="rId2"/>
          <a:stretch>
            <a:fillRect/>
          </a:stretch>
        </p:blipFill>
        <p:spPr>
          <a:xfrm>
            <a:off x="6326156" y="3233042"/>
            <a:ext cx="4349911" cy="3438637"/>
          </a:xfrm>
          <a:prstGeom prst="rect">
            <a:avLst/>
          </a:prstGeom>
        </p:spPr>
      </p:pic>
    </p:spTree>
    <p:extLst>
      <p:ext uri="{BB962C8B-B14F-4D97-AF65-F5344CB8AC3E}">
        <p14:creationId xmlns:p14="http://schemas.microsoft.com/office/powerpoint/2010/main" val="24843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5" y="339978"/>
            <a:ext cx="5645020"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Beyond Basic Training</a:t>
            </a:r>
          </a:p>
        </p:txBody>
      </p:sp>
      <p:sp>
        <p:nvSpPr>
          <p:cNvPr id="2" name="TextBox 1">
            <a:extLst>
              <a:ext uri="{FF2B5EF4-FFF2-40B4-BE49-F238E27FC236}">
                <a16:creationId xmlns:a16="http://schemas.microsoft.com/office/drawing/2014/main" id="{911ED5AA-205B-EB78-8240-F2BD400CE18D}"/>
              </a:ext>
            </a:extLst>
          </p:cNvPr>
          <p:cNvSpPr txBox="1"/>
          <p:nvPr/>
        </p:nvSpPr>
        <p:spPr>
          <a:xfrm>
            <a:off x="547635" y="1433574"/>
            <a:ext cx="8913606" cy="923330"/>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b="1" dirty="0">
                <a:solidFill>
                  <a:schemeClr val="accent4">
                    <a:lumMod val="20000"/>
                    <a:lumOff val="80000"/>
                  </a:schemeClr>
                </a:solidFill>
              </a:rPr>
              <a:t>A key idea in the construction of ChatGPT was to have another step after “passively reading” things like the web: to have actual humans actively interact with ChatGPT, see what it produces, and in effect give it feedback on “how to be a good chatbot”.</a:t>
            </a:r>
          </a:p>
        </p:txBody>
      </p:sp>
      <p:pic>
        <p:nvPicPr>
          <p:cNvPr id="6" name="Picture 5">
            <a:extLst>
              <a:ext uri="{FF2B5EF4-FFF2-40B4-BE49-F238E27FC236}">
                <a16:creationId xmlns:a16="http://schemas.microsoft.com/office/drawing/2014/main" id="{2A63AC59-FE6C-5EDB-16FC-C211D394A448}"/>
              </a:ext>
            </a:extLst>
          </p:cNvPr>
          <p:cNvPicPr>
            <a:picLocks noChangeAspect="1"/>
          </p:cNvPicPr>
          <p:nvPr/>
        </p:nvPicPr>
        <p:blipFill>
          <a:blip r:embed="rId2"/>
          <a:stretch>
            <a:fillRect/>
          </a:stretch>
        </p:blipFill>
        <p:spPr>
          <a:xfrm>
            <a:off x="1515633" y="2555279"/>
            <a:ext cx="8283658" cy="3962743"/>
          </a:xfrm>
          <a:prstGeom prst="rect">
            <a:avLst/>
          </a:prstGeom>
        </p:spPr>
      </p:pic>
    </p:spTree>
    <p:extLst>
      <p:ext uri="{BB962C8B-B14F-4D97-AF65-F5344CB8AC3E}">
        <p14:creationId xmlns:p14="http://schemas.microsoft.com/office/powerpoint/2010/main" val="162408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5" y="339978"/>
            <a:ext cx="5645020"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Beyond Basic Training</a:t>
            </a:r>
          </a:p>
        </p:txBody>
      </p:sp>
      <p:pic>
        <p:nvPicPr>
          <p:cNvPr id="7" name="Picture 6">
            <a:extLst>
              <a:ext uri="{FF2B5EF4-FFF2-40B4-BE49-F238E27FC236}">
                <a16:creationId xmlns:a16="http://schemas.microsoft.com/office/drawing/2014/main" id="{7B3FEF3F-089F-FE39-9F51-B7C9FE5FDE80}"/>
              </a:ext>
            </a:extLst>
          </p:cNvPr>
          <p:cNvPicPr>
            <a:picLocks noChangeAspect="1"/>
          </p:cNvPicPr>
          <p:nvPr/>
        </p:nvPicPr>
        <p:blipFill>
          <a:blip r:embed="rId2"/>
          <a:stretch>
            <a:fillRect/>
          </a:stretch>
        </p:blipFill>
        <p:spPr>
          <a:xfrm>
            <a:off x="1147664" y="1305494"/>
            <a:ext cx="9099291" cy="5403702"/>
          </a:xfrm>
          <a:prstGeom prst="rect">
            <a:avLst/>
          </a:prstGeom>
        </p:spPr>
      </p:pic>
    </p:spTree>
    <p:extLst>
      <p:ext uri="{BB962C8B-B14F-4D97-AF65-F5344CB8AC3E}">
        <p14:creationId xmlns:p14="http://schemas.microsoft.com/office/powerpoint/2010/main" val="28321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4" y="339978"/>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really lets ChatGPT work?</a:t>
            </a:r>
          </a:p>
        </p:txBody>
      </p:sp>
      <p:sp>
        <p:nvSpPr>
          <p:cNvPr id="2" name="TextBox 1">
            <a:extLst>
              <a:ext uri="{FF2B5EF4-FFF2-40B4-BE49-F238E27FC236}">
                <a16:creationId xmlns:a16="http://schemas.microsoft.com/office/drawing/2014/main" id="{BC72099A-21AD-3BB9-56EB-C67A28FB4898}"/>
              </a:ext>
            </a:extLst>
          </p:cNvPr>
          <p:cNvSpPr txBox="1"/>
          <p:nvPr/>
        </p:nvSpPr>
        <p:spPr>
          <a:xfrm>
            <a:off x="547635" y="1109419"/>
            <a:ext cx="10863704" cy="2031325"/>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b="1" dirty="0">
                <a:solidFill>
                  <a:schemeClr val="accent4">
                    <a:lumMod val="20000"/>
                    <a:lumOff val="80000"/>
                  </a:schemeClr>
                </a:solidFill>
              </a:rPr>
              <a:t>Simple answer is “HUMAN LANGUAGE”</a:t>
            </a:r>
          </a:p>
          <a:p>
            <a:r>
              <a:rPr lang="en-US" sz="1800" dirty="0">
                <a:solidFill>
                  <a:schemeClr val="accent4">
                    <a:lumMod val="20000"/>
                    <a:lumOff val="80000"/>
                  </a:schemeClr>
                </a:solidFill>
              </a:rPr>
              <a:t>And indeed it’s seemed somewhat remarkable that human brains—with their network of a “mere” 100 billion or so neurons (and maybe 100 trillion connections) could be responsible for it. Perhaps, one might have imagined, there’s something more to brains than their networks of neurons—like some new layer of undiscovered physics. But now with ChatGPT we’ve got an important new piece of information: we know that a pure, artificial neural network with about as many connections as brains have neurons is capable of doing a surprisingly good job of generating human language.</a:t>
            </a:r>
          </a:p>
        </p:txBody>
      </p:sp>
      <p:sp>
        <p:nvSpPr>
          <p:cNvPr id="3" name="TextBox 2">
            <a:extLst>
              <a:ext uri="{FF2B5EF4-FFF2-40B4-BE49-F238E27FC236}">
                <a16:creationId xmlns:a16="http://schemas.microsoft.com/office/drawing/2014/main" id="{05004776-A951-1526-8D5D-B6EE2864CC69}"/>
              </a:ext>
            </a:extLst>
          </p:cNvPr>
          <p:cNvSpPr txBox="1"/>
          <p:nvPr/>
        </p:nvSpPr>
        <p:spPr>
          <a:xfrm>
            <a:off x="547635" y="3171521"/>
            <a:ext cx="4537549" cy="3139321"/>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Language is not just a random jumble of words. Instead, there are (fairly) definite grammatical rules for how words of different kinds can be put together: in English, for example, nouns can be preceded by adjectives and followed by verbs, but typically two nouns can’t be right next to each other. Such grammatical structure can (at least approximately) be captured by a set of rules that define how what amount to “parse trees” can be put together:</a:t>
            </a:r>
          </a:p>
        </p:txBody>
      </p:sp>
      <p:pic>
        <p:nvPicPr>
          <p:cNvPr id="6" name="Picture 5">
            <a:extLst>
              <a:ext uri="{FF2B5EF4-FFF2-40B4-BE49-F238E27FC236}">
                <a16:creationId xmlns:a16="http://schemas.microsoft.com/office/drawing/2014/main" id="{6882BD2D-76CA-A28D-FCB7-F4579820E82B}"/>
              </a:ext>
            </a:extLst>
          </p:cNvPr>
          <p:cNvPicPr>
            <a:picLocks noChangeAspect="1"/>
          </p:cNvPicPr>
          <p:nvPr/>
        </p:nvPicPr>
        <p:blipFill>
          <a:blip r:embed="rId2"/>
          <a:stretch>
            <a:fillRect/>
          </a:stretch>
        </p:blipFill>
        <p:spPr>
          <a:xfrm>
            <a:off x="5303157" y="3321698"/>
            <a:ext cx="6577223" cy="2799184"/>
          </a:xfrm>
          <a:prstGeom prst="rect">
            <a:avLst/>
          </a:prstGeom>
        </p:spPr>
      </p:pic>
    </p:spTree>
    <p:extLst>
      <p:ext uri="{BB962C8B-B14F-4D97-AF65-F5344CB8AC3E}">
        <p14:creationId xmlns:p14="http://schemas.microsoft.com/office/powerpoint/2010/main" val="25512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25E9F-7E15-5F2E-AE33-9970CA88C44D}"/>
              </a:ext>
            </a:extLst>
          </p:cNvPr>
          <p:cNvSpPr/>
          <p:nvPr/>
        </p:nvSpPr>
        <p:spPr>
          <a:xfrm>
            <a:off x="373224" y="339978"/>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really lets ChatGPT work?</a:t>
            </a:r>
          </a:p>
        </p:txBody>
      </p:sp>
      <p:sp>
        <p:nvSpPr>
          <p:cNvPr id="5" name="TextBox 4">
            <a:extLst>
              <a:ext uri="{FF2B5EF4-FFF2-40B4-BE49-F238E27FC236}">
                <a16:creationId xmlns:a16="http://schemas.microsoft.com/office/drawing/2014/main" id="{E365E605-B695-7078-71BB-9B5D7C6AC902}"/>
              </a:ext>
            </a:extLst>
          </p:cNvPr>
          <p:cNvSpPr txBox="1"/>
          <p:nvPr/>
        </p:nvSpPr>
        <p:spPr>
          <a:xfrm>
            <a:off x="575626" y="1305399"/>
            <a:ext cx="9734700" cy="120032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ChatGPT doesn’t have any explicit </a:t>
            </a:r>
            <a:r>
              <a:rPr lang="en-US" sz="1800" b="1" dirty="0">
                <a:solidFill>
                  <a:schemeClr val="accent5">
                    <a:lumMod val="60000"/>
                    <a:lumOff val="40000"/>
                  </a:schemeClr>
                </a:solidFill>
              </a:rPr>
              <a:t>“knowledge” </a:t>
            </a:r>
            <a:r>
              <a:rPr lang="en-US" sz="1800" dirty="0">
                <a:solidFill>
                  <a:schemeClr val="accent5">
                    <a:lumMod val="60000"/>
                    <a:lumOff val="40000"/>
                  </a:schemeClr>
                </a:solidFill>
              </a:rPr>
              <a:t>of such rules. But somehow in its training it implicitly “discovers” them—and then seems to be good at following them. So how does this work? At a “big picture” level it’s not clear. But to get some insight it’s perhaps instructive to look at a much simpler example.</a:t>
            </a:r>
          </a:p>
        </p:txBody>
      </p:sp>
      <p:sp>
        <p:nvSpPr>
          <p:cNvPr id="7" name="TextBox 6">
            <a:extLst>
              <a:ext uri="{FF2B5EF4-FFF2-40B4-BE49-F238E27FC236}">
                <a16:creationId xmlns:a16="http://schemas.microsoft.com/office/drawing/2014/main" id="{89179301-C888-DAB2-A6DB-ACFC84D578EF}"/>
              </a:ext>
            </a:extLst>
          </p:cNvPr>
          <p:cNvSpPr txBox="1"/>
          <p:nvPr/>
        </p:nvSpPr>
        <p:spPr>
          <a:xfrm>
            <a:off x="664148" y="2728776"/>
            <a:ext cx="4374383" cy="397031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4">
                    <a:lumMod val="20000"/>
                    <a:lumOff val="80000"/>
                  </a:schemeClr>
                </a:solidFill>
              </a:rPr>
              <a:t>Inside ChatGPT any piece of text is effectively represented by an array of numbers that we can think of as coordinates of a point in some kind of “linguistic feature space”. So when ChatGPT continues a piece of text this corresponds to tracing out a trajectory in linguistic feature space. But now we can ask what makes this trajectory correspond to text we consider meaningful. And might there perhaps be some kind of “semantic laws of motion” that define—or at least constrain—how points in linguistic feature space can move around while preserving “meaningfulness”?</a:t>
            </a:r>
          </a:p>
        </p:txBody>
      </p:sp>
      <p:pic>
        <p:nvPicPr>
          <p:cNvPr id="9" name="Picture 8">
            <a:extLst>
              <a:ext uri="{FF2B5EF4-FFF2-40B4-BE49-F238E27FC236}">
                <a16:creationId xmlns:a16="http://schemas.microsoft.com/office/drawing/2014/main" id="{EBD9F42D-6AD9-4B27-32E6-5945F1F3F110}"/>
              </a:ext>
            </a:extLst>
          </p:cNvPr>
          <p:cNvPicPr>
            <a:picLocks noChangeAspect="1"/>
          </p:cNvPicPr>
          <p:nvPr/>
        </p:nvPicPr>
        <p:blipFill>
          <a:blip r:embed="rId2"/>
          <a:stretch>
            <a:fillRect/>
          </a:stretch>
        </p:blipFill>
        <p:spPr>
          <a:xfrm>
            <a:off x="5613245" y="2476819"/>
            <a:ext cx="4547791" cy="4270685"/>
          </a:xfrm>
          <a:prstGeom prst="rect">
            <a:avLst/>
          </a:prstGeom>
        </p:spPr>
      </p:pic>
    </p:spTree>
    <p:extLst>
      <p:ext uri="{BB962C8B-B14F-4D97-AF65-F5344CB8AC3E}">
        <p14:creationId xmlns:p14="http://schemas.microsoft.com/office/powerpoint/2010/main" val="12331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2354A6-AEA2-4C61-073C-6FB6F05AE520}"/>
              </a:ext>
            </a:extLst>
          </p:cNvPr>
          <p:cNvPicPr>
            <a:picLocks noChangeAspect="1"/>
          </p:cNvPicPr>
          <p:nvPr/>
        </p:nvPicPr>
        <p:blipFill>
          <a:blip r:embed="rId2"/>
          <a:stretch>
            <a:fillRect/>
          </a:stretch>
        </p:blipFill>
        <p:spPr>
          <a:xfrm>
            <a:off x="778717" y="1846003"/>
            <a:ext cx="4396786" cy="2362103"/>
          </a:xfrm>
          <a:prstGeom prst="rect">
            <a:avLst/>
          </a:prstGeom>
        </p:spPr>
      </p:pic>
      <p:pic>
        <p:nvPicPr>
          <p:cNvPr id="7" name="Picture 6">
            <a:extLst>
              <a:ext uri="{FF2B5EF4-FFF2-40B4-BE49-F238E27FC236}">
                <a16:creationId xmlns:a16="http://schemas.microsoft.com/office/drawing/2014/main" id="{9B71D7A8-3980-8F89-6432-A2DED9297BEA}"/>
              </a:ext>
            </a:extLst>
          </p:cNvPr>
          <p:cNvPicPr>
            <a:picLocks noChangeAspect="1"/>
          </p:cNvPicPr>
          <p:nvPr/>
        </p:nvPicPr>
        <p:blipFill>
          <a:blip r:embed="rId3"/>
          <a:stretch>
            <a:fillRect/>
          </a:stretch>
        </p:blipFill>
        <p:spPr>
          <a:xfrm>
            <a:off x="6985518" y="1846002"/>
            <a:ext cx="4333079" cy="2362103"/>
          </a:xfrm>
          <a:prstGeom prst="rect">
            <a:avLst/>
          </a:prstGeom>
        </p:spPr>
      </p:pic>
      <p:sp>
        <p:nvSpPr>
          <p:cNvPr id="8" name="Arrow: Right 7">
            <a:extLst>
              <a:ext uri="{FF2B5EF4-FFF2-40B4-BE49-F238E27FC236}">
                <a16:creationId xmlns:a16="http://schemas.microsoft.com/office/drawing/2014/main" id="{68EA5E88-BE90-E06B-5225-8FC94F1E0BBF}"/>
              </a:ext>
            </a:extLst>
          </p:cNvPr>
          <p:cNvSpPr/>
          <p:nvPr/>
        </p:nvSpPr>
        <p:spPr>
          <a:xfrm>
            <a:off x="5526157" y="2604052"/>
            <a:ext cx="1033669" cy="51683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AE"/>
          </a:p>
        </p:txBody>
      </p:sp>
      <p:pic>
        <p:nvPicPr>
          <p:cNvPr id="10" name="Picture 9">
            <a:extLst>
              <a:ext uri="{FF2B5EF4-FFF2-40B4-BE49-F238E27FC236}">
                <a16:creationId xmlns:a16="http://schemas.microsoft.com/office/drawing/2014/main" id="{9E22D61F-CCA0-6D78-7BC4-F2C0C902448F}"/>
              </a:ext>
            </a:extLst>
          </p:cNvPr>
          <p:cNvPicPr>
            <a:picLocks noChangeAspect="1"/>
          </p:cNvPicPr>
          <p:nvPr/>
        </p:nvPicPr>
        <p:blipFill>
          <a:blip r:embed="rId4"/>
          <a:stretch>
            <a:fillRect/>
          </a:stretch>
        </p:blipFill>
        <p:spPr>
          <a:xfrm>
            <a:off x="3515891" y="4332608"/>
            <a:ext cx="4352926" cy="2433638"/>
          </a:xfrm>
          <a:prstGeom prst="rect">
            <a:avLst/>
          </a:prstGeom>
        </p:spPr>
      </p:pic>
      <p:sp>
        <p:nvSpPr>
          <p:cNvPr id="11" name="Rectangle 10">
            <a:extLst>
              <a:ext uri="{FF2B5EF4-FFF2-40B4-BE49-F238E27FC236}">
                <a16:creationId xmlns:a16="http://schemas.microsoft.com/office/drawing/2014/main" id="{768EE48A-B71D-F186-0932-D5181A8F1E43}"/>
              </a:ext>
            </a:extLst>
          </p:cNvPr>
          <p:cNvSpPr/>
          <p:nvPr/>
        </p:nvSpPr>
        <p:spPr>
          <a:xfrm>
            <a:off x="711377" y="398756"/>
            <a:ext cx="9629559"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Simple Machine Learning Model</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4833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77755"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really lets ChatGPT work?</a:t>
            </a:r>
          </a:p>
        </p:txBody>
      </p:sp>
      <p:pic>
        <p:nvPicPr>
          <p:cNvPr id="7" name="Picture 6">
            <a:extLst>
              <a:ext uri="{FF2B5EF4-FFF2-40B4-BE49-F238E27FC236}">
                <a16:creationId xmlns:a16="http://schemas.microsoft.com/office/drawing/2014/main" id="{C690E62A-FA68-57FC-4A89-A4383CDC3E19}"/>
              </a:ext>
            </a:extLst>
          </p:cNvPr>
          <p:cNvPicPr>
            <a:picLocks noChangeAspect="1"/>
          </p:cNvPicPr>
          <p:nvPr/>
        </p:nvPicPr>
        <p:blipFill>
          <a:blip r:embed="rId2"/>
          <a:stretch>
            <a:fillRect/>
          </a:stretch>
        </p:blipFill>
        <p:spPr>
          <a:xfrm>
            <a:off x="224122" y="1340752"/>
            <a:ext cx="5626388" cy="3753763"/>
          </a:xfrm>
          <a:prstGeom prst="rect">
            <a:avLst/>
          </a:prstGeom>
        </p:spPr>
      </p:pic>
      <p:pic>
        <p:nvPicPr>
          <p:cNvPr id="9" name="Picture 8">
            <a:extLst>
              <a:ext uri="{FF2B5EF4-FFF2-40B4-BE49-F238E27FC236}">
                <a16:creationId xmlns:a16="http://schemas.microsoft.com/office/drawing/2014/main" id="{161983E1-57D2-2169-2575-065530976EE2}"/>
              </a:ext>
            </a:extLst>
          </p:cNvPr>
          <p:cNvPicPr>
            <a:picLocks noChangeAspect="1"/>
          </p:cNvPicPr>
          <p:nvPr/>
        </p:nvPicPr>
        <p:blipFill>
          <a:blip r:embed="rId3"/>
          <a:stretch>
            <a:fillRect/>
          </a:stretch>
        </p:blipFill>
        <p:spPr>
          <a:xfrm>
            <a:off x="6173540" y="2040023"/>
            <a:ext cx="5492045" cy="2777953"/>
          </a:xfrm>
          <a:prstGeom prst="rect">
            <a:avLst/>
          </a:prstGeom>
        </p:spPr>
      </p:pic>
      <p:sp>
        <p:nvSpPr>
          <p:cNvPr id="10" name="TextBox 9">
            <a:extLst>
              <a:ext uri="{FF2B5EF4-FFF2-40B4-BE49-F238E27FC236}">
                <a16:creationId xmlns:a16="http://schemas.microsoft.com/office/drawing/2014/main" id="{19C0ACFF-A9BA-744D-4F5C-330499476EB0}"/>
              </a:ext>
            </a:extLst>
          </p:cNvPr>
          <p:cNvSpPr txBox="1"/>
          <p:nvPr/>
        </p:nvSpPr>
        <p:spPr>
          <a:xfrm>
            <a:off x="715586" y="5280240"/>
            <a:ext cx="9734700" cy="120032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OK, so it’s at least plausible that we can think of this feature space as placing “words nearby in meaning” close in this space. But what kind of additional structure can we identify in this space? Is there for example some kind of notion of “parallel transport” that would reflect “flatness” in the space? One way to get a handle on that is to look at analogies.</a:t>
            </a:r>
          </a:p>
        </p:txBody>
      </p:sp>
    </p:spTree>
    <p:extLst>
      <p:ext uri="{BB962C8B-B14F-4D97-AF65-F5344CB8AC3E}">
        <p14:creationId xmlns:p14="http://schemas.microsoft.com/office/powerpoint/2010/main" val="201352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77755"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really lets ChatGPT work?</a:t>
            </a:r>
          </a:p>
        </p:txBody>
      </p:sp>
      <p:sp>
        <p:nvSpPr>
          <p:cNvPr id="2" name="TextBox 1">
            <a:extLst>
              <a:ext uri="{FF2B5EF4-FFF2-40B4-BE49-F238E27FC236}">
                <a16:creationId xmlns:a16="http://schemas.microsoft.com/office/drawing/2014/main" id="{C166C7AF-C8A4-A54C-0D05-0E9535B0F976}"/>
              </a:ext>
            </a:extLst>
          </p:cNvPr>
          <p:cNvSpPr txBox="1"/>
          <p:nvPr/>
        </p:nvSpPr>
        <p:spPr>
          <a:xfrm>
            <a:off x="389015" y="1212094"/>
            <a:ext cx="9734700" cy="646331"/>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So what about trajectories? We can look at the trajectory that a prompt for ChatGPT follows in feature space—and then we can see how ChatGPT continues that:</a:t>
            </a:r>
          </a:p>
        </p:txBody>
      </p:sp>
      <p:pic>
        <p:nvPicPr>
          <p:cNvPr id="4" name="Picture 3">
            <a:extLst>
              <a:ext uri="{FF2B5EF4-FFF2-40B4-BE49-F238E27FC236}">
                <a16:creationId xmlns:a16="http://schemas.microsoft.com/office/drawing/2014/main" id="{37336C21-B4F7-EFC4-5CBE-9076156B76F2}"/>
              </a:ext>
            </a:extLst>
          </p:cNvPr>
          <p:cNvPicPr>
            <a:picLocks noChangeAspect="1"/>
          </p:cNvPicPr>
          <p:nvPr/>
        </p:nvPicPr>
        <p:blipFill>
          <a:blip r:embed="rId2"/>
          <a:stretch>
            <a:fillRect/>
          </a:stretch>
        </p:blipFill>
        <p:spPr>
          <a:xfrm>
            <a:off x="494522" y="2079287"/>
            <a:ext cx="5862503" cy="3714762"/>
          </a:xfrm>
          <a:prstGeom prst="rect">
            <a:avLst/>
          </a:prstGeom>
        </p:spPr>
      </p:pic>
      <p:pic>
        <p:nvPicPr>
          <p:cNvPr id="8" name="Picture 7">
            <a:extLst>
              <a:ext uri="{FF2B5EF4-FFF2-40B4-BE49-F238E27FC236}">
                <a16:creationId xmlns:a16="http://schemas.microsoft.com/office/drawing/2014/main" id="{BD040C44-01F5-36D5-D246-98F218D9D4BA}"/>
              </a:ext>
            </a:extLst>
          </p:cNvPr>
          <p:cNvPicPr>
            <a:picLocks noChangeAspect="1"/>
          </p:cNvPicPr>
          <p:nvPr/>
        </p:nvPicPr>
        <p:blipFill>
          <a:blip r:embed="rId3"/>
          <a:stretch>
            <a:fillRect/>
          </a:stretch>
        </p:blipFill>
        <p:spPr>
          <a:xfrm>
            <a:off x="6722168" y="1858425"/>
            <a:ext cx="4676051" cy="4439825"/>
          </a:xfrm>
          <a:prstGeom prst="rect">
            <a:avLst/>
          </a:prstGeom>
        </p:spPr>
      </p:pic>
    </p:spTree>
    <p:extLst>
      <p:ext uri="{BB962C8B-B14F-4D97-AF65-F5344CB8AC3E}">
        <p14:creationId xmlns:p14="http://schemas.microsoft.com/office/powerpoint/2010/main" val="38503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77755"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really lets ChatGPT work?</a:t>
            </a:r>
          </a:p>
        </p:txBody>
      </p:sp>
      <p:sp>
        <p:nvSpPr>
          <p:cNvPr id="2" name="TextBox 1">
            <a:extLst>
              <a:ext uri="{FF2B5EF4-FFF2-40B4-BE49-F238E27FC236}">
                <a16:creationId xmlns:a16="http://schemas.microsoft.com/office/drawing/2014/main" id="{C166C7AF-C8A4-A54C-0D05-0E9535B0F976}"/>
              </a:ext>
            </a:extLst>
          </p:cNvPr>
          <p:cNvSpPr txBox="1"/>
          <p:nvPr/>
        </p:nvSpPr>
        <p:spPr>
          <a:xfrm>
            <a:off x="389015" y="1212094"/>
            <a:ext cx="5181361" cy="369332"/>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You can visualize all the 40 steps in 3D view as below:</a:t>
            </a:r>
          </a:p>
        </p:txBody>
      </p:sp>
      <p:pic>
        <p:nvPicPr>
          <p:cNvPr id="6" name="Picture 5">
            <a:extLst>
              <a:ext uri="{FF2B5EF4-FFF2-40B4-BE49-F238E27FC236}">
                <a16:creationId xmlns:a16="http://schemas.microsoft.com/office/drawing/2014/main" id="{E403A1C6-FF73-DDA1-2166-BB1D8476A00E}"/>
              </a:ext>
            </a:extLst>
          </p:cNvPr>
          <p:cNvPicPr>
            <a:picLocks noChangeAspect="1"/>
          </p:cNvPicPr>
          <p:nvPr/>
        </p:nvPicPr>
        <p:blipFill>
          <a:blip r:embed="rId2"/>
          <a:stretch>
            <a:fillRect/>
          </a:stretch>
        </p:blipFill>
        <p:spPr>
          <a:xfrm>
            <a:off x="389015" y="1879976"/>
            <a:ext cx="5072954" cy="3721435"/>
          </a:xfrm>
          <a:prstGeom prst="rect">
            <a:avLst/>
          </a:prstGeom>
        </p:spPr>
      </p:pic>
      <p:sp>
        <p:nvSpPr>
          <p:cNvPr id="7" name="TextBox 6">
            <a:extLst>
              <a:ext uri="{FF2B5EF4-FFF2-40B4-BE49-F238E27FC236}">
                <a16:creationId xmlns:a16="http://schemas.microsoft.com/office/drawing/2014/main" id="{83DA38C5-0D3F-1E85-088B-7F5163B7061D}"/>
              </a:ext>
            </a:extLst>
          </p:cNvPr>
          <p:cNvSpPr txBox="1"/>
          <p:nvPr/>
        </p:nvSpPr>
        <p:spPr>
          <a:xfrm>
            <a:off x="5746939" y="1879976"/>
            <a:ext cx="4971542" cy="397031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4">
                    <a:lumMod val="20000"/>
                    <a:lumOff val="80000"/>
                  </a:schemeClr>
                </a:solidFill>
              </a:rPr>
              <a:t>And, yes, this seems like a mess—and doesn’t do anything to particularly encourage the idea that one can expect to identify “mathematical-physics-like” “semantic laws of motion” by empirically studying “what ChatGPT is doing inside”. But perhaps we’re just looking at the “wrong variables” (or wrong coordinate system) and if only we looked at the right one, we’d immediately see that ChatGPT is doing something “mathematical-physics-simple” like following geodesics. But as of now, we’re not ready to “empirically decode” from its “internal behavior” what ChatGPT has “discovered” about how human language is “put together”.</a:t>
            </a:r>
          </a:p>
        </p:txBody>
      </p:sp>
    </p:spTree>
    <p:extLst>
      <p:ext uri="{BB962C8B-B14F-4D97-AF65-F5344CB8AC3E}">
        <p14:creationId xmlns:p14="http://schemas.microsoft.com/office/powerpoint/2010/main" val="972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77755"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What ChatGPT is doing exactly?</a:t>
            </a:r>
          </a:p>
        </p:txBody>
      </p:sp>
      <p:sp>
        <p:nvSpPr>
          <p:cNvPr id="3" name="TextBox 2">
            <a:extLst>
              <a:ext uri="{FF2B5EF4-FFF2-40B4-BE49-F238E27FC236}">
                <a16:creationId xmlns:a16="http://schemas.microsoft.com/office/drawing/2014/main" id="{40471459-952B-B287-E03F-0DBEF281BC79}"/>
              </a:ext>
            </a:extLst>
          </p:cNvPr>
          <p:cNvSpPr txBox="1"/>
          <p:nvPr/>
        </p:nvSpPr>
        <p:spPr>
          <a:xfrm>
            <a:off x="344514" y="1180180"/>
            <a:ext cx="5751485" cy="2800767"/>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4">
                    <a:lumMod val="20000"/>
                    <a:lumOff val="80000"/>
                  </a:schemeClr>
                </a:solidFill>
              </a:rPr>
              <a:t>The basic concept of ChatGPT is at some level rather simple. Start from a huge sample of human-created text from the web, books, etc. Then train a neural net to generate text that’s “like this”. And in particular, make it able to start from a “prompt” and then continue with text that’s “like what it’s been trained with”. As we’ve seen, the actual neural net in ChatGPT is made up of very simple elements—though billions of them. And the basic operation of the neural net is also very simple, consisting essentially of passing input derived from the text it’s generated so far “once through its elements” (without any loops, etc.) for every new word (or part of a word) that it generates.</a:t>
            </a:r>
          </a:p>
        </p:txBody>
      </p:sp>
      <p:pic>
        <p:nvPicPr>
          <p:cNvPr id="10" name="Picture 9">
            <a:extLst>
              <a:ext uri="{FF2B5EF4-FFF2-40B4-BE49-F238E27FC236}">
                <a16:creationId xmlns:a16="http://schemas.microsoft.com/office/drawing/2014/main" id="{14290A21-C1DD-D68C-51C1-7E94DA80E6E4}"/>
              </a:ext>
            </a:extLst>
          </p:cNvPr>
          <p:cNvPicPr>
            <a:picLocks noChangeAspect="1"/>
          </p:cNvPicPr>
          <p:nvPr/>
        </p:nvPicPr>
        <p:blipFill>
          <a:blip r:embed="rId2"/>
          <a:stretch>
            <a:fillRect/>
          </a:stretch>
        </p:blipFill>
        <p:spPr>
          <a:xfrm>
            <a:off x="6554416" y="1180180"/>
            <a:ext cx="4252328" cy="3482642"/>
          </a:xfrm>
          <a:prstGeom prst="rect">
            <a:avLst/>
          </a:prstGeom>
        </p:spPr>
      </p:pic>
      <p:sp>
        <p:nvSpPr>
          <p:cNvPr id="11" name="TextBox 10">
            <a:extLst>
              <a:ext uri="{FF2B5EF4-FFF2-40B4-BE49-F238E27FC236}">
                <a16:creationId xmlns:a16="http://schemas.microsoft.com/office/drawing/2014/main" id="{FE179A1B-A354-DF70-276A-5EB161DBBA36}"/>
              </a:ext>
            </a:extLst>
          </p:cNvPr>
          <p:cNvSpPr txBox="1"/>
          <p:nvPr/>
        </p:nvSpPr>
        <p:spPr>
          <a:xfrm>
            <a:off x="344514" y="4935007"/>
            <a:ext cx="9734700" cy="147732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5">
                    <a:lumMod val="60000"/>
                    <a:lumOff val="40000"/>
                  </a:schemeClr>
                </a:solidFill>
              </a:rPr>
              <a:t>What ChatGPT does in generating text is very impressive—and the results are usually very much like what we humans would produce. So does this mean ChatGPT is working like a brain? Its underlying artificial-neural-net structure was ultimately modeled on an idealization of the brain. And it seems quite likely that when we humans generate language many aspects of what’s going on are quite similar.</a:t>
            </a:r>
          </a:p>
        </p:txBody>
      </p:sp>
    </p:spTree>
    <p:extLst>
      <p:ext uri="{BB962C8B-B14F-4D97-AF65-F5344CB8AC3E}">
        <p14:creationId xmlns:p14="http://schemas.microsoft.com/office/powerpoint/2010/main" val="1656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696686"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Where to go from here?</a:t>
            </a:r>
          </a:p>
        </p:txBody>
      </p:sp>
      <p:sp>
        <p:nvSpPr>
          <p:cNvPr id="3" name="TextBox 2">
            <a:extLst>
              <a:ext uri="{FF2B5EF4-FFF2-40B4-BE49-F238E27FC236}">
                <a16:creationId xmlns:a16="http://schemas.microsoft.com/office/drawing/2014/main" id="{40471459-952B-B287-E03F-0DBEF281BC79}"/>
              </a:ext>
            </a:extLst>
          </p:cNvPr>
          <p:cNvSpPr txBox="1"/>
          <p:nvPr/>
        </p:nvSpPr>
        <p:spPr>
          <a:xfrm>
            <a:off x="596440" y="1189511"/>
            <a:ext cx="8154954" cy="1569660"/>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4">
                    <a:lumMod val="20000"/>
                    <a:lumOff val="80000"/>
                  </a:schemeClr>
                </a:solidFill>
              </a:rPr>
              <a:t>It’s very exciting to see what ChatGPT has already been able to do. At some level it’s a great example of the fundamental scientific fact that large numbers of simple computational elements can do remarkable and unexpected things. But it also provides perhaps the best impetus we’ve had in two thousand years to understand better just what the fundamental character and principles might be of that central feature of the human condition that is human language and the processes of thinking behind it.</a:t>
            </a:r>
          </a:p>
        </p:txBody>
      </p:sp>
      <p:pic>
        <p:nvPicPr>
          <p:cNvPr id="4" name="Picture 3">
            <a:extLst>
              <a:ext uri="{FF2B5EF4-FFF2-40B4-BE49-F238E27FC236}">
                <a16:creationId xmlns:a16="http://schemas.microsoft.com/office/drawing/2014/main" id="{023A9885-2CB3-274A-1E8D-C2B77CD57E96}"/>
              </a:ext>
            </a:extLst>
          </p:cNvPr>
          <p:cNvPicPr>
            <a:picLocks noChangeAspect="1"/>
          </p:cNvPicPr>
          <p:nvPr/>
        </p:nvPicPr>
        <p:blipFill>
          <a:blip r:embed="rId2"/>
          <a:stretch>
            <a:fillRect/>
          </a:stretch>
        </p:blipFill>
        <p:spPr>
          <a:xfrm>
            <a:off x="948600" y="3968655"/>
            <a:ext cx="2990625" cy="441420"/>
          </a:xfrm>
          <a:prstGeom prst="rect">
            <a:avLst/>
          </a:prstGeom>
        </p:spPr>
      </p:pic>
      <p:pic>
        <p:nvPicPr>
          <p:cNvPr id="7" name="Picture 6">
            <a:extLst>
              <a:ext uri="{FF2B5EF4-FFF2-40B4-BE49-F238E27FC236}">
                <a16:creationId xmlns:a16="http://schemas.microsoft.com/office/drawing/2014/main" id="{E42FBB37-3865-FE66-7498-02258B387E6E}"/>
              </a:ext>
            </a:extLst>
          </p:cNvPr>
          <p:cNvPicPr>
            <a:picLocks noChangeAspect="1"/>
          </p:cNvPicPr>
          <p:nvPr/>
        </p:nvPicPr>
        <p:blipFill>
          <a:blip r:embed="rId3"/>
          <a:stretch>
            <a:fillRect/>
          </a:stretch>
        </p:blipFill>
        <p:spPr>
          <a:xfrm>
            <a:off x="4905375" y="2608113"/>
            <a:ext cx="5541976" cy="4126062"/>
          </a:xfrm>
          <a:prstGeom prst="rect">
            <a:avLst/>
          </a:prstGeom>
        </p:spPr>
      </p:pic>
    </p:spTree>
    <p:extLst>
      <p:ext uri="{BB962C8B-B14F-4D97-AF65-F5344CB8AC3E}">
        <p14:creationId xmlns:p14="http://schemas.microsoft.com/office/powerpoint/2010/main" val="31481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696686" y="296436"/>
            <a:ext cx="815495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Where to go from here?</a:t>
            </a:r>
          </a:p>
        </p:txBody>
      </p:sp>
      <p:pic>
        <p:nvPicPr>
          <p:cNvPr id="6" name="Picture 5">
            <a:extLst>
              <a:ext uri="{FF2B5EF4-FFF2-40B4-BE49-F238E27FC236}">
                <a16:creationId xmlns:a16="http://schemas.microsoft.com/office/drawing/2014/main" id="{AFC0BD04-78E6-D725-CBF7-2CB1911547A0}"/>
              </a:ext>
            </a:extLst>
          </p:cNvPr>
          <p:cNvPicPr>
            <a:picLocks noChangeAspect="1"/>
          </p:cNvPicPr>
          <p:nvPr/>
        </p:nvPicPr>
        <p:blipFill>
          <a:blip r:embed="rId2"/>
          <a:stretch>
            <a:fillRect/>
          </a:stretch>
        </p:blipFill>
        <p:spPr>
          <a:xfrm>
            <a:off x="416971" y="1126248"/>
            <a:ext cx="6783929" cy="5435316"/>
          </a:xfrm>
          <a:prstGeom prst="rect">
            <a:avLst/>
          </a:prstGeom>
        </p:spPr>
      </p:pic>
      <p:sp>
        <p:nvSpPr>
          <p:cNvPr id="8" name="TextBox 7">
            <a:extLst>
              <a:ext uri="{FF2B5EF4-FFF2-40B4-BE49-F238E27FC236}">
                <a16:creationId xmlns:a16="http://schemas.microsoft.com/office/drawing/2014/main" id="{2D1A6B08-C27A-9145-798B-3D8CE7C7F455}"/>
              </a:ext>
            </a:extLst>
          </p:cNvPr>
          <p:cNvSpPr txBox="1"/>
          <p:nvPr/>
        </p:nvSpPr>
        <p:spPr>
          <a:xfrm>
            <a:off x="7610476" y="1206252"/>
            <a:ext cx="4260530" cy="3693319"/>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chemeClr val="accent4">
                    <a:lumMod val="20000"/>
                    <a:lumOff val="80000"/>
                  </a:schemeClr>
                </a:solidFill>
              </a:rPr>
              <a:t>This is a response from ChatGPT itself about its own (supposedly) future. </a:t>
            </a:r>
          </a:p>
          <a:p>
            <a:endParaRPr lang="en-US" sz="1800" dirty="0">
              <a:solidFill>
                <a:schemeClr val="accent4">
                  <a:lumMod val="20000"/>
                  <a:lumOff val="80000"/>
                </a:schemeClr>
              </a:solidFill>
            </a:endParaRPr>
          </a:p>
          <a:p>
            <a:r>
              <a:rPr lang="en-US" sz="1800" dirty="0">
                <a:solidFill>
                  <a:schemeClr val="accent4">
                    <a:lumMod val="20000"/>
                    <a:lumOff val="80000"/>
                  </a:schemeClr>
                </a:solidFill>
              </a:rPr>
              <a:t>It should be noted that ChatGPT is a software service provided by </a:t>
            </a:r>
            <a:r>
              <a:rPr lang="en-US" sz="1800" dirty="0" err="1">
                <a:solidFill>
                  <a:schemeClr val="accent4">
                    <a:lumMod val="20000"/>
                    <a:lumOff val="80000"/>
                  </a:schemeClr>
                </a:solidFill>
              </a:rPr>
              <a:t>OpenAI</a:t>
            </a:r>
            <a:r>
              <a:rPr lang="en-US" sz="1800" dirty="0">
                <a:solidFill>
                  <a:schemeClr val="accent4">
                    <a:lumMod val="20000"/>
                    <a:lumOff val="80000"/>
                  </a:schemeClr>
                </a:solidFill>
              </a:rPr>
              <a:t> (which isn’t open anymore as there latest model details (i.e.,  GPT4) haven’t been released for public). </a:t>
            </a:r>
          </a:p>
          <a:p>
            <a:endParaRPr lang="en-US" sz="1800" dirty="0">
              <a:solidFill>
                <a:schemeClr val="accent4">
                  <a:lumMod val="20000"/>
                  <a:lumOff val="80000"/>
                </a:schemeClr>
              </a:solidFill>
            </a:endParaRPr>
          </a:p>
          <a:p>
            <a:r>
              <a:rPr lang="en-US" sz="1800" dirty="0">
                <a:solidFill>
                  <a:schemeClr val="accent4">
                    <a:lumMod val="20000"/>
                    <a:lumOff val="80000"/>
                  </a:schemeClr>
                </a:solidFill>
              </a:rPr>
              <a:t>There are plenty of open source alternatives to ChatGPT which can be trained on our own data and then interact with us in Chat-like fashion like ChatGPT.</a:t>
            </a:r>
          </a:p>
        </p:txBody>
      </p:sp>
    </p:spTree>
    <p:extLst>
      <p:ext uri="{BB962C8B-B14F-4D97-AF65-F5344CB8AC3E}">
        <p14:creationId xmlns:p14="http://schemas.microsoft.com/office/powerpoint/2010/main" val="199947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127324" y="72479"/>
            <a:ext cx="5828716"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rgbClr val="FFFF00"/>
                </a:solidFill>
              </a:rPr>
              <a:t>Alternate Models</a:t>
            </a:r>
          </a:p>
        </p:txBody>
      </p:sp>
      <p:sp>
        <p:nvSpPr>
          <p:cNvPr id="3" name="TextBox 2">
            <a:extLst>
              <a:ext uri="{FF2B5EF4-FFF2-40B4-BE49-F238E27FC236}">
                <a16:creationId xmlns:a16="http://schemas.microsoft.com/office/drawing/2014/main" id="{CD198961-0854-5853-FD33-952F3D61BFFC}"/>
              </a:ext>
            </a:extLst>
          </p:cNvPr>
          <p:cNvSpPr txBox="1"/>
          <p:nvPr/>
        </p:nvSpPr>
        <p:spPr>
          <a:xfrm>
            <a:off x="127324" y="1262234"/>
            <a:ext cx="3660905" cy="1477328"/>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pPr marL="342900" indent="-342900">
              <a:buAutoNum type="arabicPeriod"/>
            </a:pPr>
            <a:r>
              <a:rPr lang="en-US" sz="1800" dirty="0" err="1">
                <a:solidFill>
                  <a:schemeClr val="accent4">
                    <a:lumMod val="20000"/>
                    <a:lumOff val="80000"/>
                  </a:schemeClr>
                </a:solidFill>
              </a:rPr>
              <a:t>BingAI</a:t>
            </a:r>
            <a:r>
              <a:rPr lang="en-US" sz="1800" dirty="0">
                <a:solidFill>
                  <a:schemeClr val="accent4">
                    <a:lumMod val="20000"/>
                    <a:lumOff val="80000"/>
                  </a:schemeClr>
                </a:solidFill>
              </a:rPr>
              <a:t> from Microsoft</a:t>
            </a:r>
          </a:p>
          <a:p>
            <a:pPr marL="342900" indent="-342900">
              <a:buAutoNum type="arabicPeriod"/>
            </a:pPr>
            <a:r>
              <a:rPr lang="en-US" sz="1800" dirty="0">
                <a:solidFill>
                  <a:schemeClr val="accent4">
                    <a:lumMod val="20000"/>
                    <a:lumOff val="80000"/>
                  </a:schemeClr>
                </a:solidFill>
              </a:rPr>
              <a:t>BARD AI from Google</a:t>
            </a:r>
          </a:p>
          <a:p>
            <a:pPr marL="342900" indent="-342900">
              <a:buAutoNum type="arabicPeriod"/>
            </a:pPr>
            <a:r>
              <a:rPr lang="en-US" sz="1800" dirty="0">
                <a:solidFill>
                  <a:schemeClr val="accent4">
                    <a:lumMod val="20000"/>
                    <a:lumOff val="80000"/>
                  </a:schemeClr>
                </a:solidFill>
              </a:rPr>
              <a:t>BLOOM (open source)</a:t>
            </a:r>
          </a:p>
          <a:p>
            <a:pPr marL="342900" indent="-342900">
              <a:buAutoNum type="arabicPeriod"/>
            </a:pPr>
            <a:r>
              <a:rPr lang="en-US" sz="1800" dirty="0">
                <a:solidFill>
                  <a:schemeClr val="accent4">
                    <a:lumMod val="20000"/>
                    <a:lumOff val="80000"/>
                  </a:schemeClr>
                </a:solidFill>
              </a:rPr>
              <a:t>Llama (Open source from Meta)</a:t>
            </a:r>
          </a:p>
          <a:p>
            <a:pPr marL="342900" indent="-342900">
              <a:buAutoNum type="arabicPeriod"/>
            </a:pPr>
            <a:r>
              <a:rPr lang="en-US" sz="1800" dirty="0">
                <a:solidFill>
                  <a:schemeClr val="accent4">
                    <a:lumMod val="20000"/>
                    <a:lumOff val="80000"/>
                  </a:schemeClr>
                </a:solidFill>
              </a:rPr>
              <a:t>Various others ….</a:t>
            </a:r>
          </a:p>
        </p:txBody>
      </p:sp>
      <p:pic>
        <p:nvPicPr>
          <p:cNvPr id="10" name="Picture 9">
            <a:extLst>
              <a:ext uri="{FF2B5EF4-FFF2-40B4-BE49-F238E27FC236}">
                <a16:creationId xmlns:a16="http://schemas.microsoft.com/office/drawing/2014/main" id="{2A83A8D8-D58E-D905-F5A4-0733EA364BBA}"/>
              </a:ext>
            </a:extLst>
          </p:cNvPr>
          <p:cNvPicPr>
            <a:picLocks noChangeAspect="1"/>
          </p:cNvPicPr>
          <p:nvPr/>
        </p:nvPicPr>
        <p:blipFill>
          <a:blip r:embed="rId2"/>
          <a:stretch>
            <a:fillRect/>
          </a:stretch>
        </p:blipFill>
        <p:spPr>
          <a:xfrm>
            <a:off x="4214330" y="1065877"/>
            <a:ext cx="3062641" cy="5334923"/>
          </a:xfrm>
          <a:prstGeom prst="rect">
            <a:avLst/>
          </a:prstGeom>
        </p:spPr>
      </p:pic>
      <p:pic>
        <p:nvPicPr>
          <p:cNvPr id="12" name="Picture 11">
            <a:extLst>
              <a:ext uri="{FF2B5EF4-FFF2-40B4-BE49-F238E27FC236}">
                <a16:creationId xmlns:a16="http://schemas.microsoft.com/office/drawing/2014/main" id="{1C96DE0B-654F-341C-8CBD-02800AFB3F80}"/>
              </a:ext>
            </a:extLst>
          </p:cNvPr>
          <p:cNvPicPr>
            <a:picLocks noChangeAspect="1"/>
          </p:cNvPicPr>
          <p:nvPr/>
        </p:nvPicPr>
        <p:blipFill>
          <a:blip r:embed="rId3"/>
          <a:stretch>
            <a:fillRect/>
          </a:stretch>
        </p:blipFill>
        <p:spPr>
          <a:xfrm>
            <a:off x="7703072" y="523576"/>
            <a:ext cx="3635055" cy="5997460"/>
          </a:xfrm>
          <a:prstGeom prst="rect">
            <a:avLst/>
          </a:prstGeom>
        </p:spPr>
      </p:pic>
    </p:spTree>
    <p:extLst>
      <p:ext uri="{BB962C8B-B14F-4D97-AF65-F5344CB8AC3E}">
        <p14:creationId xmlns:p14="http://schemas.microsoft.com/office/powerpoint/2010/main" val="215316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765F9-0D53-EBD9-019D-E7B412D7ED67}"/>
              </a:ext>
            </a:extLst>
          </p:cNvPr>
          <p:cNvSpPr/>
          <p:nvPr/>
        </p:nvSpPr>
        <p:spPr>
          <a:xfrm>
            <a:off x="781049" y="147124"/>
            <a:ext cx="4241929"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4400" b="1" dirty="0">
                <a:ln/>
                <a:solidFill>
                  <a:srgbClr val="FFFF00"/>
                </a:solidFill>
              </a:rPr>
              <a:t>AI Takeover?</a:t>
            </a:r>
          </a:p>
        </p:txBody>
      </p:sp>
      <p:pic>
        <p:nvPicPr>
          <p:cNvPr id="7" name="Picture 6">
            <a:extLst>
              <a:ext uri="{FF2B5EF4-FFF2-40B4-BE49-F238E27FC236}">
                <a16:creationId xmlns:a16="http://schemas.microsoft.com/office/drawing/2014/main" id="{492DC824-2D8A-ED47-620C-013E9AEA91A9}"/>
              </a:ext>
            </a:extLst>
          </p:cNvPr>
          <p:cNvPicPr>
            <a:picLocks noChangeAspect="1"/>
          </p:cNvPicPr>
          <p:nvPr/>
        </p:nvPicPr>
        <p:blipFill>
          <a:blip r:embed="rId2"/>
          <a:stretch>
            <a:fillRect/>
          </a:stretch>
        </p:blipFill>
        <p:spPr>
          <a:xfrm>
            <a:off x="663057" y="1040655"/>
            <a:ext cx="5469762" cy="3226545"/>
          </a:xfrm>
          <a:prstGeom prst="rect">
            <a:avLst/>
          </a:prstGeom>
        </p:spPr>
      </p:pic>
      <p:pic>
        <p:nvPicPr>
          <p:cNvPr id="13" name="Picture 12">
            <a:extLst>
              <a:ext uri="{FF2B5EF4-FFF2-40B4-BE49-F238E27FC236}">
                <a16:creationId xmlns:a16="http://schemas.microsoft.com/office/drawing/2014/main" id="{C35C6F39-0ECA-49F0-397B-56EC0C5360B6}"/>
              </a:ext>
            </a:extLst>
          </p:cNvPr>
          <p:cNvPicPr>
            <a:picLocks noChangeAspect="1"/>
          </p:cNvPicPr>
          <p:nvPr/>
        </p:nvPicPr>
        <p:blipFill>
          <a:blip r:embed="rId3"/>
          <a:stretch>
            <a:fillRect/>
          </a:stretch>
        </p:blipFill>
        <p:spPr>
          <a:xfrm>
            <a:off x="6633817" y="1316615"/>
            <a:ext cx="5276643" cy="4665085"/>
          </a:xfrm>
          <a:prstGeom prst="rect">
            <a:avLst/>
          </a:prstGeom>
        </p:spPr>
      </p:pic>
      <p:sp>
        <p:nvSpPr>
          <p:cNvPr id="14" name="TextBox 13">
            <a:extLst>
              <a:ext uri="{FF2B5EF4-FFF2-40B4-BE49-F238E27FC236}">
                <a16:creationId xmlns:a16="http://schemas.microsoft.com/office/drawing/2014/main" id="{3833CC6D-07FA-FB4A-F902-E7C3AB9ADB3F}"/>
              </a:ext>
            </a:extLst>
          </p:cNvPr>
          <p:cNvSpPr txBox="1"/>
          <p:nvPr/>
        </p:nvSpPr>
        <p:spPr>
          <a:xfrm>
            <a:off x="663057" y="4481297"/>
            <a:ext cx="5601422" cy="1754326"/>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sz="1800" dirty="0">
                <a:solidFill>
                  <a:srgbClr val="FFFF00"/>
                </a:solidFill>
              </a:rPr>
              <a:t>There is no clearcut answer to this doomsday type of question. </a:t>
            </a:r>
          </a:p>
          <a:p>
            <a:endParaRPr lang="en-US" sz="1800" dirty="0">
              <a:solidFill>
                <a:srgbClr val="FFFF00"/>
              </a:solidFill>
            </a:endParaRPr>
          </a:p>
          <a:p>
            <a:r>
              <a:rPr lang="en-US" sz="1800" dirty="0">
                <a:solidFill>
                  <a:srgbClr val="FFFF00"/>
                </a:solidFill>
              </a:rPr>
              <a:t>Let’s keep it as a food for thought for everybody ? </a:t>
            </a:r>
          </a:p>
          <a:p>
            <a:r>
              <a:rPr lang="en-US" sz="1800" dirty="0">
                <a:solidFill>
                  <a:srgbClr val="FFFF00"/>
                </a:solidFill>
              </a:rPr>
              <a:t>What are your thoughts and why you think what you think about this existential (or seemingly) question?</a:t>
            </a:r>
          </a:p>
        </p:txBody>
      </p:sp>
    </p:spTree>
    <p:extLst>
      <p:ext uri="{BB962C8B-B14F-4D97-AF65-F5344CB8AC3E}">
        <p14:creationId xmlns:p14="http://schemas.microsoft.com/office/powerpoint/2010/main" val="2290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86BA-16D5-6CFB-F5B0-ADA96E2C25B7}"/>
              </a:ext>
            </a:extLst>
          </p:cNvPr>
          <p:cNvSpPr>
            <a:spLocks noGrp="1"/>
          </p:cNvSpPr>
          <p:nvPr>
            <p:ph type="title"/>
          </p:nvPr>
        </p:nvSpPr>
        <p:spPr>
          <a:xfrm>
            <a:off x="2425281" y="76889"/>
            <a:ext cx="4938868" cy="1024752"/>
          </a:xfrm>
        </p:spPr>
        <p:txBody>
          <a:bodyPr/>
          <a:lstStyle/>
          <a:p>
            <a:r>
              <a:rPr lang="en-AE" b="1" dirty="0">
                <a:solidFill>
                  <a:srgbClr val="FFFF00"/>
                </a:solidFill>
              </a:rPr>
              <a:t>Neural networks</a:t>
            </a:r>
          </a:p>
        </p:txBody>
      </p:sp>
      <p:sp>
        <p:nvSpPr>
          <p:cNvPr id="3" name="Content Placeholder 2">
            <a:extLst>
              <a:ext uri="{FF2B5EF4-FFF2-40B4-BE49-F238E27FC236}">
                <a16:creationId xmlns:a16="http://schemas.microsoft.com/office/drawing/2014/main" id="{A4926BB5-0EB7-5926-7B19-6682F82D0C1B}"/>
              </a:ext>
            </a:extLst>
          </p:cNvPr>
          <p:cNvSpPr>
            <a:spLocks noGrp="1"/>
          </p:cNvSpPr>
          <p:nvPr>
            <p:ph idx="1"/>
          </p:nvPr>
        </p:nvSpPr>
        <p:spPr>
          <a:xfrm>
            <a:off x="1307786" y="3944415"/>
            <a:ext cx="8673674" cy="2611664"/>
          </a:xfrm>
        </p:spPr>
        <p:txBody>
          <a:bodyPr>
            <a:normAutofit/>
          </a:bodyPr>
          <a:lstStyle/>
          <a:p>
            <a:pPr algn="l">
              <a:buFont typeface="Arial" panose="020B0604020202020204" pitchFamily="34" charset="0"/>
              <a:buChar char="•"/>
            </a:pPr>
            <a:r>
              <a:rPr lang="en-US" b="0" i="0" dirty="0">
                <a:solidFill>
                  <a:srgbClr val="FFFF00"/>
                </a:solidFill>
                <a:effectLst/>
                <a:latin typeface="Söhne"/>
              </a:rPr>
              <a:t>Neural networks are a type of machine learning algorithm that are inspired by the structure and function of the human brain</a:t>
            </a:r>
          </a:p>
          <a:p>
            <a:pPr algn="l">
              <a:buFont typeface="Arial" panose="020B0604020202020204" pitchFamily="34" charset="0"/>
              <a:buChar char="•"/>
            </a:pPr>
            <a:r>
              <a:rPr lang="en-US" b="0" i="0" dirty="0">
                <a:solidFill>
                  <a:srgbClr val="FFFF00"/>
                </a:solidFill>
                <a:effectLst/>
                <a:latin typeface="Söhne"/>
              </a:rPr>
              <a:t>They are used for a wide range of applications, including image recognition, natural language processing, and predictive analytics</a:t>
            </a:r>
          </a:p>
          <a:p>
            <a:pPr algn="l">
              <a:buFont typeface="Arial" panose="020B0604020202020204" pitchFamily="34" charset="0"/>
              <a:buChar char="•"/>
            </a:pPr>
            <a:r>
              <a:rPr lang="en-US" dirty="0">
                <a:solidFill>
                  <a:srgbClr val="FFFF00"/>
                </a:solidFill>
                <a:latin typeface="Söhne"/>
              </a:rPr>
              <a:t>Original idea was presented by Frank Rosenblatt in 1957.</a:t>
            </a:r>
            <a:endParaRPr lang="en-US" b="0" i="0" dirty="0">
              <a:solidFill>
                <a:srgbClr val="FFFF00"/>
              </a:solidFill>
              <a:effectLst/>
              <a:latin typeface="Söhne"/>
            </a:endParaRPr>
          </a:p>
          <a:p>
            <a:endParaRPr lang="en-AE" dirty="0"/>
          </a:p>
        </p:txBody>
      </p:sp>
      <p:pic>
        <p:nvPicPr>
          <p:cNvPr id="1026" name="Picture 2">
            <a:extLst>
              <a:ext uri="{FF2B5EF4-FFF2-40B4-BE49-F238E27FC236}">
                <a16:creationId xmlns:a16="http://schemas.microsoft.com/office/drawing/2014/main" id="{74A39BE1-4144-E82A-EEBD-7449C7BE7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46" y="1101641"/>
            <a:ext cx="7605265" cy="261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5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2B793A-6D57-D554-D65D-28CBC7805171}"/>
              </a:ext>
            </a:extLst>
          </p:cNvPr>
          <p:cNvSpPr txBox="1"/>
          <p:nvPr/>
        </p:nvSpPr>
        <p:spPr>
          <a:xfrm>
            <a:off x="2705955" y="424314"/>
            <a:ext cx="7103165" cy="523220"/>
          </a:xfrm>
          <a:prstGeom prst="rect">
            <a:avLst/>
          </a:prstGeom>
          <a:noFill/>
        </p:spPr>
        <p:txBody>
          <a:bodyPr wrap="square" rtlCol="0">
            <a:spAutoFit/>
          </a:bodyPr>
          <a:lstStyle/>
          <a:p>
            <a:r>
              <a:rPr lang="en-US" sz="2800" dirty="0">
                <a:solidFill>
                  <a:srgbClr val="FFFF00"/>
                </a:solidFill>
              </a:rPr>
              <a:t>What is Learning in Neural Nets?</a:t>
            </a:r>
            <a:endParaRPr lang="en-GB" sz="2800" dirty="0">
              <a:solidFill>
                <a:srgbClr val="FFFF00"/>
              </a:solidFill>
            </a:endParaRPr>
          </a:p>
        </p:txBody>
      </p:sp>
      <p:pic>
        <p:nvPicPr>
          <p:cNvPr id="6" name="Picture 5">
            <a:extLst>
              <a:ext uri="{FF2B5EF4-FFF2-40B4-BE49-F238E27FC236}">
                <a16:creationId xmlns:a16="http://schemas.microsoft.com/office/drawing/2014/main" id="{F2A03B17-CAFF-3772-6ED3-5FB9BC9650BB}"/>
              </a:ext>
            </a:extLst>
          </p:cNvPr>
          <p:cNvPicPr>
            <a:picLocks noChangeAspect="1"/>
          </p:cNvPicPr>
          <p:nvPr/>
        </p:nvPicPr>
        <p:blipFill>
          <a:blip r:embed="rId2"/>
          <a:stretch>
            <a:fillRect/>
          </a:stretch>
        </p:blipFill>
        <p:spPr>
          <a:xfrm>
            <a:off x="3038622" y="3255829"/>
            <a:ext cx="4182793" cy="3317677"/>
          </a:xfrm>
          <a:prstGeom prst="rect">
            <a:avLst/>
          </a:prstGeom>
        </p:spPr>
      </p:pic>
      <p:sp>
        <p:nvSpPr>
          <p:cNvPr id="7" name="Content Placeholder 2">
            <a:extLst>
              <a:ext uri="{FF2B5EF4-FFF2-40B4-BE49-F238E27FC236}">
                <a16:creationId xmlns:a16="http://schemas.microsoft.com/office/drawing/2014/main" id="{87E91A8F-4A37-34D8-5B9B-DF69CA0908BA}"/>
              </a:ext>
            </a:extLst>
          </p:cNvPr>
          <p:cNvSpPr>
            <a:spLocks noGrp="1"/>
          </p:cNvSpPr>
          <p:nvPr>
            <p:ph idx="1"/>
          </p:nvPr>
        </p:nvSpPr>
        <p:spPr>
          <a:xfrm>
            <a:off x="7765570" y="2083019"/>
            <a:ext cx="3950559" cy="4084515"/>
          </a:xfrm>
        </p:spPr>
        <p:txBody>
          <a:bodyPr>
            <a:normAutofit/>
          </a:bodyPr>
          <a:lstStyle/>
          <a:p>
            <a:pPr>
              <a:lnSpc>
                <a:spcPct val="110000"/>
              </a:lnSpc>
            </a:pPr>
            <a:r>
              <a:rPr lang="en-US" sz="1600" dirty="0">
                <a:solidFill>
                  <a:srgbClr val="FFFF00"/>
                </a:solidFill>
              </a:rPr>
              <a:t>Learning here means </a:t>
            </a:r>
            <a:r>
              <a:rPr lang="en-US" sz="1600" b="1" dirty="0">
                <a:solidFill>
                  <a:srgbClr val="FFFF00"/>
                </a:solidFill>
              </a:rPr>
              <a:t>“Finding weights that make the neural net successfully reproduce the examples given”</a:t>
            </a:r>
          </a:p>
          <a:p>
            <a:pPr>
              <a:lnSpc>
                <a:spcPct val="110000"/>
              </a:lnSpc>
            </a:pPr>
            <a:r>
              <a:rPr lang="en-US" sz="1600" dirty="0">
                <a:solidFill>
                  <a:srgbClr val="FFFF00"/>
                </a:solidFill>
              </a:rPr>
              <a:t>The basic idea is to supply lots of </a:t>
            </a:r>
            <a:r>
              <a:rPr lang="en-US" sz="1600" b="1" dirty="0">
                <a:solidFill>
                  <a:srgbClr val="FFFF00"/>
                </a:solidFill>
              </a:rPr>
              <a:t>“input → output” </a:t>
            </a:r>
            <a:r>
              <a:rPr lang="en-US" sz="1600" dirty="0">
                <a:solidFill>
                  <a:srgbClr val="FFFF00"/>
                </a:solidFill>
              </a:rPr>
              <a:t>examples to “learn from”—and then to try to find weights that will reproduce these examples.</a:t>
            </a:r>
          </a:p>
          <a:p>
            <a:pPr>
              <a:lnSpc>
                <a:spcPct val="110000"/>
              </a:lnSpc>
            </a:pPr>
            <a:r>
              <a:rPr lang="en-US" sz="1600" dirty="0">
                <a:solidFill>
                  <a:srgbClr val="FFFF00"/>
                </a:solidFill>
              </a:rPr>
              <a:t>Learning is measured by “How accurately target function is learnt by a neural network?</a:t>
            </a:r>
          </a:p>
          <a:p>
            <a:pPr>
              <a:lnSpc>
                <a:spcPct val="110000"/>
              </a:lnSpc>
            </a:pPr>
            <a:endParaRPr lang="en-US" sz="1600" dirty="0">
              <a:solidFill>
                <a:srgbClr val="FFFF00"/>
              </a:solidFill>
            </a:endParaRPr>
          </a:p>
        </p:txBody>
      </p:sp>
      <p:pic>
        <p:nvPicPr>
          <p:cNvPr id="9" name="Picture 8">
            <a:extLst>
              <a:ext uri="{FF2B5EF4-FFF2-40B4-BE49-F238E27FC236}">
                <a16:creationId xmlns:a16="http://schemas.microsoft.com/office/drawing/2014/main" id="{C137CF33-B07A-4117-D87B-B81975FD66B6}"/>
              </a:ext>
            </a:extLst>
          </p:cNvPr>
          <p:cNvPicPr>
            <a:picLocks noChangeAspect="1"/>
          </p:cNvPicPr>
          <p:nvPr/>
        </p:nvPicPr>
        <p:blipFill>
          <a:blip r:embed="rId3"/>
          <a:stretch>
            <a:fillRect/>
          </a:stretch>
        </p:blipFill>
        <p:spPr>
          <a:xfrm>
            <a:off x="3444345" y="1404059"/>
            <a:ext cx="2214121" cy="1357922"/>
          </a:xfrm>
          <a:prstGeom prst="rect">
            <a:avLst/>
          </a:prstGeom>
        </p:spPr>
      </p:pic>
      <p:sp>
        <p:nvSpPr>
          <p:cNvPr id="10" name="Arrow: Right 9">
            <a:extLst>
              <a:ext uri="{FF2B5EF4-FFF2-40B4-BE49-F238E27FC236}">
                <a16:creationId xmlns:a16="http://schemas.microsoft.com/office/drawing/2014/main" id="{A98B0191-6602-9932-F264-471EEB12453F}"/>
              </a:ext>
            </a:extLst>
          </p:cNvPr>
          <p:cNvSpPr/>
          <p:nvPr/>
        </p:nvSpPr>
        <p:spPr>
          <a:xfrm>
            <a:off x="2025748" y="1842868"/>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C79691AF-F21E-2384-5306-12FA54E5E7E3}"/>
              </a:ext>
            </a:extLst>
          </p:cNvPr>
          <p:cNvSpPr/>
          <p:nvPr/>
        </p:nvSpPr>
        <p:spPr>
          <a:xfrm>
            <a:off x="128341" y="1571080"/>
            <a:ext cx="1897407" cy="707886"/>
          </a:xfrm>
          <a:prstGeom prst="rect">
            <a:avLst/>
          </a:prstGeom>
          <a:noFill/>
        </p:spPr>
        <p:txBody>
          <a:bodyPr wrap="square" lIns="91440" tIns="45720" rIns="91440" bIns="45720">
            <a:spAutoFit/>
          </a:bodyPr>
          <a:lstStyle/>
          <a:p>
            <a:pPr algn="ct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Example function</a:t>
            </a:r>
          </a:p>
        </p:txBody>
      </p:sp>
      <p:sp>
        <p:nvSpPr>
          <p:cNvPr id="12" name="Rectangle 11">
            <a:extLst>
              <a:ext uri="{FF2B5EF4-FFF2-40B4-BE49-F238E27FC236}">
                <a16:creationId xmlns:a16="http://schemas.microsoft.com/office/drawing/2014/main" id="{F193F888-FB23-EAFB-6567-8B9C55B1A943}"/>
              </a:ext>
            </a:extLst>
          </p:cNvPr>
          <p:cNvSpPr/>
          <p:nvPr/>
        </p:nvSpPr>
        <p:spPr>
          <a:xfrm>
            <a:off x="0" y="4271257"/>
            <a:ext cx="1897407" cy="1015663"/>
          </a:xfrm>
          <a:prstGeom prst="rect">
            <a:avLst/>
          </a:prstGeom>
          <a:noFill/>
        </p:spPr>
        <p:txBody>
          <a:bodyPr wrap="square" lIns="91440" tIns="45720" rIns="91440" bIns="45720">
            <a:spAutoFit/>
          </a:bodyPr>
          <a:lstStyle/>
          <a:p>
            <a:pPr algn="ct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Learning the function by neural net</a:t>
            </a:r>
          </a:p>
        </p:txBody>
      </p:sp>
      <p:sp>
        <p:nvSpPr>
          <p:cNvPr id="13" name="Arrow: Right 12">
            <a:extLst>
              <a:ext uri="{FF2B5EF4-FFF2-40B4-BE49-F238E27FC236}">
                <a16:creationId xmlns:a16="http://schemas.microsoft.com/office/drawing/2014/main" id="{5049E39B-B0F6-9CC4-9D7A-DE72AC17A2C2}"/>
              </a:ext>
            </a:extLst>
          </p:cNvPr>
          <p:cNvSpPr/>
          <p:nvPr/>
        </p:nvSpPr>
        <p:spPr>
          <a:xfrm>
            <a:off x="1897407" y="4495630"/>
            <a:ext cx="1012874" cy="4360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5777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P spid="10" grpId="0" animBg="1"/>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413119-87AA-0800-7937-6540684B50BB}"/>
              </a:ext>
            </a:extLst>
          </p:cNvPr>
          <p:cNvSpPr/>
          <p:nvPr/>
        </p:nvSpPr>
        <p:spPr>
          <a:xfrm>
            <a:off x="509099" y="234889"/>
            <a:ext cx="633968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How ChatGPT works?</a:t>
            </a:r>
          </a:p>
        </p:txBody>
      </p:sp>
      <p:sp>
        <p:nvSpPr>
          <p:cNvPr id="5" name="TextBox 4">
            <a:extLst>
              <a:ext uri="{FF2B5EF4-FFF2-40B4-BE49-F238E27FC236}">
                <a16:creationId xmlns:a16="http://schemas.microsoft.com/office/drawing/2014/main" id="{33C67963-AB84-92E6-2BFA-512616A4532E}"/>
              </a:ext>
            </a:extLst>
          </p:cNvPr>
          <p:cNvSpPr txBox="1"/>
          <p:nvPr/>
        </p:nvSpPr>
        <p:spPr>
          <a:xfrm>
            <a:off x="376334" y="1629567"/>
            <a:ext cx="5029200" cy="923330"/>
          </a:xfrm>
          <a:prstGeom prst="rect">
            <a:avLst/>
          </a:prstGeom>
          <a:noFill/>
        </p:spPr>
        <p:txBody>
          <a:bodyPr wrap="square" rtlCol="0">
            <a:spAutoFit/>
          </a:bodyPr>
          <a:lstStyle/>
          <a:p>
            <a:r>
              <a:rPr lang="en-US" b="1" dirty="0"/>
              <a:t>Embeddings</a:t>
            </a:r>
          </a:p>
          <a:p>
            <a:r>
              <a:rPr lang="en-US" dirty="0"/>
              <a:t>- Text is represented as numbers because neural networks work on numbers only</a:t>
            </a:r>
            <a:endParaRPr lang="en-AE" dirty="0"/>
          </a:p>
        </p:txBody>
      </p:sp>
      <p:pic>
        <p:nvPicPr>
          <p:cNvPr id="7" name="Picture 6">
            <a:extLst>
              <a:ext uri="{FF2B5EF4-FFF2-40B4-BE49-F238E27FC236}">
                <a16:creationId xmlns:a16="http://schemas.microsoft.com/office/drawing/2014/main" id="{5635BEE1-063F-0600-16C1-0223429BB22B}"/>
              </a:ext>
            </a:extLst>
          </p:cNvPr>
          <p:cNvPicPr>
            <a:picLocks noChangeAspect="1"/>
          </p:cNvPicPr>
          <p:nvPr/>
        </p:nvPicPr>
        <p:blipFill>
          <a:blip r:embed="rId2"/>
          <a:stretch>
            <a:fillRect/>
          </a:stretch>
        </p:blipFill>
        <p:spPr>
          <a:xfrm>
            <a:off x="581607" y="2682012"/>
            <a:ext cx="3962401" cy="3941099"/>
          </a:xfrm>
          <a:prstGeom prst="rect">
            <a:avLst/>
          </a:prstGeom>
        </p:spPr>
      </p:pic>
      <p:sp>
        <p:nvSpPr>
          <p:cNvPr id="8" name="TextBox 7">
            <a:extLst>
              <a:ext uri="{FF2B5EF4-FFF2-40B4-BE49-F238E27FC236}">
                <a16:creationId xmlns:a16="http://schemas.microsoft.com/office/drawing/2014/main" id="{35A1C4ED-1223-F1DE-1010-62D832932564}"/>
              </a:ext>
            </a:extLst>
          </p:cNvPr>
          <p:cNvSpPr txBox="1"/>
          <p:nvPr/>
        </p:nvSpPr>
        <p:spPr>
          <a:xfrm>
            <a:off x="5900057" y="1814233"/>
            <a:ext cx="5029200" cy="1477328"/>
          </a:xfrm>
          <a:prstGeom prst="rect">
            <a:avLst/>
          </a:prstGeom>
          <a:noFill/>
        </p:spPr>
        <p:txBody>
          <a:bodyPr wrap="square" rtlCol="0">
            <a:spAutoFit/>
          </a:bodyPr>
          <a:lstStyle/>
          <a:p>
            <a:r>
              <a:rPr lang="en-US" b="1" dirty="0">
                <a:solidFill>
                  <a:srgbClr val="FFFF00"/>
                </a:solidFill>
              </a:rPr>
              <a:t>Nearby in meaning</a:t>
            </a:r>
          </a:p>
          <a:p>
            <a:pPr marL="285750" indent="-285750">
              <a:buFontTx/>
              <a:buChar char="-"/>
            </a:pPr>
            <a:r>
              <a:rPr lang="en-US" dirty="0">
                <a:solidFill>
                  <a:srgbClr val="FFFF00"/>
                </a:solidFill>
              </a:rPr>
              <a:t>Roughly 5 billion words from the web</a:t>
            </a:r>
          </a:p>
          <a:p>
            <a:pPr marL="285750" indent="-285750">
              <a:buFontTx/>
              <a:buChar char="-"/>
            </a:pPr>
            <a:r>
              <a:rPr lang="en-US" dirty="0">
                <a:solidFill>
                  <a:srgbClr val="FFFF00"/>
                </a:solidFill>
              </a:rPr>
              <a:t>Alligator is close to crocodile</a:t>
            </a:r>
          </a:p>
          <a:p>
            <a:pPr marL="285750" indent="-285750">
              <a:buFontTx/>
              <a:buChar char="-"/>
            </a:pPr>
            <a:r>
              <a:rPr lang="en-US" dirty="0">
                <a:solidFill>
                  <a:srgbClr val="FFFF00"/>
                </a:solidFill>
              </a:rPr>
              <a:t>One number is assigned to each of the most common 50,000 ENGLISH words</a:t>
            </a:r>
            <a:endParaRPr lang="en-AE" dirty="0">
              <a:solidFill>
                <a:srgbClr val="FFFF00"/>
              </a:solidFill>
            </a:endParaRPr>
          </a:p>
        </p:txBody>
      </p:sp>
      <p:sp>
        <p:nvSpPr>
          <p:cNvPr id="9" name="TextBox 8">
            <a:extLst>
              <a:ext uri="{FF2B5EF4-FFF2-40B4-BE49-F238E27FC236}">
                <a16:creationId xmlns:a16="http://schemas.microsoft.com/office/drawing/2014/main" id="{CBD1FC0E-F4E3-F0FC-4DA4-411A3D1C7571}"/>
              </a:ext>
            </a:extLst>
          </p:cNvPr>
          <p:cNvSpPr txBox="1"/>
          <p:nvPr/>
        </p:nvSpPr>
        <p:spPr>
          <a:xfrm>
            <a:off x="5306008" y="3819106"/>
            <a:ext cx="6052457" cy="1754326"/>
          </a:xfrm>
          <a:prstGeom prst="rect">
            <a:avLst/>
          </a:prstGeom>
          <a:noFill/>
        </p:spPr>
        <p:txBody>
          <a:bodyPr wrap="square" rtlCol="0">
            <a:spAutoFit/>
          </a:bodyPr>
          <a:lstStyle/>
          <a:p>
            <a:r>
              <a:rPr lang="en-US" b="1" dirty="0">
                <a:solidFill>
                  <a:schemeClr val="accent6">
                    <a:lumMod val="20000"/>
                    <a:lumOff val="80000"/>
                  </a:schemeClr>
                </a:solidFill>
              </a:rPr>
              <a:t>GPT-3 Network</a:t>
            </a:r>
          </a:p>
          <a:p>
            <a:pPr marL="285750" indent="-285750">
              <a:buFontTx/>
              <a:buChar char="-"/>
            </a:pPr>
            <a:r>
              <a:rPr lang="en-US" dirty="0">
                <a:solidFill>
                  <a:schemeClr val="accent6">
                    <a:lumMod val="20000"/>
                    <a:lumOff val="80000"/>
                  </a:schemeClr>
                </a:solidFill>
              </a:rPr>
              <a:t>Specialized neural network trained on 175 billion weights</a:t>
            </a:r>
          </a:p>
          <a:p>
            <a:pPr marL="285750" indent="-285750">
              <a:buFontTx/>
              <a:buChar char="-"/>
            </a:pPr>
            <a:r>
              <a:rPr lang="en-US" dirty="0">
                <a:solidFill>
                  <a:schemeClr val="accent6">
                    <a:lumMod val="20000"/>
                    <a:lumOff val="80000"/>
                  </a:schemeClr>
                </a:solidFill>
              </a:rPr>
              <a:t>Particularly trained for dealing with languages</a:t>
            </a:r>
          </a:p>
          <a:p>
            <a:pPr marL="285750" indent="-285750">
              <a:buFontTx/>
              <a:buChar char="-"/>
            </a:pPr>
            <a:r>
              <a:rPr lang="en-US" dirty="0">
                <a:solidFill>
                  <a:schemeClr val="accent6">
                    <a:lumMod val="20000"/>
                    <a:lumOff val="80000"/>
                  </a:schemeClr>
                </a:solidFill>
              </a:rPr>
              <a:t>Particular architecture is called as “Transformer”</a:t>
            </a:r>
          </a:p>
          <a:p>
            <a:pPr marL="285750" indent="-285750">
              <a:buFontTx/>
              <a:buChar char="-"/>
            </a:pPr>
            <a:r>
              <a:rPr lang="en-US" dirty="0">
                <a:solidFill>
                  <a:schemeClr val="accent6">
                    <a:lumMod val="20000"/>
                    <a:lumOff val="80000"/>
                  </a:schemeClr>
                </a:solidFill>
              </a:rPr>
              <a:t>Overall goal is to </a:t>
            </a:r>
            <a:r>
              <a:rPr lang="en-US" b="1" dirty="0">
                <a:solidFill>
                  <a:schemeClr val="accent6">
                    <a:lumMod val="20000"/>
                    <a:lumOff val="80000"/>
                  </a:schemeClr>
                </a:solidFill>
              </a:rPr>
              <a:t>continue text in a “reasonable” way, based on what it’s seen from the training it’s had</a:t>
            </a:r>
            <a:endParaRPr lang="en-AE" b="1" dirty="0">
              <a:solidFill>
                <a:schemeClr val="accent6">
                  <a:lumMod val="20000"/>
                  <a:lumOff val="80000"/>
                </a:schemeClr>
              </a:solidFill>
            </a:endParaRPr>
          </a:p>
        </p:txBody>
      </p:sp>
    </p:spTree>
    <p:extLst>
      <p:ext uri="{BB962C8B-B14F-4D97-AF65-F5344CB8AC3E}">
        <p14:creationId xmlns:p14="http://schemas.microsoft.com/office/powerpoint/2010/main" val="25380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56B488-189B-6B9A-04B6-9974245E894B}"/>
              </a:ext>
            </a:extLst>
          </p:cNvPr>
          <p:cNvSpPr/>
          <p:nvPr/>
        </p:nvSpPr>
        <p:spPr>
          <a:xfrm>
            <a:off x="2396755" y="406704"/>
            <a:ext cx="6316153"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Attention is all you need!</a:t>
            </a:r>
          </a:p>
        </p:txBody>
      </p:sp>
      <p:sp>
        <p:nvSpPr>
          <p:cNvPr id="4" name="TextBox 3">
            <a:extLst>
              <a:ext uri="{FF2B5EF4-FFF2-40B4-BE49-F238E27FC236}">
                <a16:creationId xmlns:a16="http://schemas.microsoft.com/office/drawing/2014/main" id="{191C04C0-B535-5DB5-B9BE-D0D1B781902C}"/>
              </a:ext>
            </a:extLst>
          </p:cNvPr>
          <p:cNvSpPr txBox="1"/>
          <p:nvPr/>
        </p:nvSpPr>
        <p:spPr>
          <a:xfrm>
            <a:off x="0" y="1413385"/>
            <a:ext cx="5116285" cy="4555093"/>
          </a:xfrm>
          <a:prstGeom prst="rect">
            <a:avLst/>
          </a:prstGeom>
          <a:noFill/>
        </p:spPr>
        <p:txBody>
          <a:bodyPr wrap="square" rtlCol="0">
            <a:spAutoFit/>
          </a:bodyPr>
          <a:lstStyle/>
          <a:p>
            <a:pPr marL="285750" indent="-285750">
              <a:buFontTx/>
              <a:buChar char="-"/>
            </a:pPr>
            <a:r>
              <a:rPr lang="en-US" b="1" dirty="0">
                <a:solidFill>
                  <a:srgbClr val="FFFF00"/>
                </a:solidFill>
              </a:rPr>
              <a:t>This is the title of paper released in 2017 on Transformer neural networks which forms the original inspiration of various Large language models (LLMs); one of them being latest iteration of GPT3.5 or commonly called as “ChatGPT”.</a:t>
            </a:r>
          </a:p>
          <a:p>
            <a:pPr marL="285750" indent="-285750">
              <a:spcBef>
                <a:spcPts val="1200"/>
              </a:spcBef>
              <a:buFontTx/>
              <a:buChar char="-"/>
            </a:pPr>
            <a:r>
              <a:rPr lang="en-US" b="1" dirty="0">
                <a:solidFill>
                  <a:srgbClr val="FFFF00"/>
                </a:solidFill>
              </a:rPr>
              <a:t>A neural network is an effort to mimic human brain actions in a simplified manner. Attention Mechanism is also an attempt to implement the same action of selectively concentrating on a few relevant things, while ignoring others in deep neural networks.</a:t>
            </a:r>
          </a:p>
          <a:p>
            <a:pPr marL="285750" indent="-285750">
              <a:spcBef>
                <a:spcPts val="1200"/>
              </a:spcBef>
              <a:buFontTx/>
              <a:buChar char="-"/>
            </a:pPr>
            <a:r>
              <a:rPr lang="en-US" b="1" dirty="0">
                <a:solidFill>
                  <a:srgbClr val="FFFF00"/>
                </a:solidFill>
              </a:rPr>
              <a:t>Encoder – decoder architecture based on transformer neural networks is introduced in this paper.</a:t>
            </a:r>
            <a:endParaRPr lang="en-AE" b="1" dirty="0">
              <a:solidFill>
                <a:srgbClr val="FFFF00"/>
              </a:solidFill>
            </a:endParaRPr>
          </a:p>
        </p:txBody>
      </p:sp>
      <p:pic>
        <p:nvPicPr>
          <p:cNvPr id="1026" name="Picture 2" descr="img">
            <a:extLst>
              <a:ext uri="{FF2B5EF4-FFF2-40B4-BE49-F238E27FC236}">
                <a16:creationId xmlns:a16="http://schemas.microsoft.com/office/drawing/2014/main" id="{7DEEC91B-B166-7790-8280-654FC0F53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908" y="1343607"/>
            <a:ext cx="3123487" cy="4338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E36BB54-4512-B7A0-6CBA-3AF1122E0FC6}"/>
              </a:ext>
            </a:extLst>
          </p:cNvPr>
          <p:cNvPicPr>
            <a:picLocks noChangeAspect="1"/>
          </p:cNvPicPr>
          <p:nvPr/>
        </p:nvPicPr>
        <p:blipFill>
          <a:blip r:embed="rId3"/>
          <a:stretch>
            <a:fillRect/>
          </a:stretch>
        </p:blipFill>
        <p:spPr>
          <a:xfrm>
            <a:off x="5209623" y="1343607"/>
            <a:ext cx="3189590" cy="4767943"/>
          </a:xfrm>
          <a:prstGeom prst="rect">
            <a:avLst/>
          </a:prstGeom>
        </p:spPr>
      </p:pic>
    </p:spTree>
    <p:extLst>
      <p:ext uri="{BB962C8B-B14F-4D97-AF65-F5344CB8AC3E}">
        <p14:creationId xmlns:p14="http://schemas.microsoft.com/office/powerpoint/2010/main" val="9840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down)">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F3EA05-A0FC-A846-F807-18D7BE848FE8}"/>
              </a:ext>
            </a:extLst>
          </p:cNvPr>
          <p:cNvSpPr/>
          <p:nvPr/>
        </p:nvSpPr>
        <p:spPr>
          <a:xfrm>
            <a:off x="4570107" y="283374"/>
            <a:ext cx="3499676"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Self-Attention</a:t>
            </a:r>
          </a:p>
        </p:txBody>
      </p:sp>
      <p:pic>
        <p:nvPicPr>
          <p:cNvPr id="8" name="Picture 7">
            <a:extLst>
              <a:ext uri="{FF2B5EF4-FFF2-40B4-BE49-F238E27FC236}">
                <a16:creationId xmlns:a16="http://schemas.microsoft.com/office/drawing/2014/main" id="{26CAC3EF-FDC3-0E58-D4CE-47F720F828E2}"/>
              </a:ext>
            </a:extLst>
          </p:cNvPr>
          <p:cNvPicPr>
            <a:picLocks noChangeAspect="1"/>
          </p:cNvPicPr>
          <p:nvPr/>
        </p:nvPicPr>
        <p:blipFill>
          <a:blip r:embed="rId2"/>
          <a:stretch>
            <a:fillRect/>
          </a:stretch>
        </p:blipFill>
        <p:spPr>
          <a:xfrm>
            <a:off x="444760" y="1163239"/>
            <a:ext cx="4774678" cy="2830264"/>
          </a:xfrm>
          <a:prstGeom prst="rect">
            <a:avLst/>
          </a:prstGeom>
        </p:spPr>
      </p:pic>
      <p:sp>
        <p:nvSpPr>
          <p:cNvPr id="9" name="TextBox 8">
            <a:extLst>
              <a:ext uri="{FF2B5EF4-FFF2-40B4-BE49-F238E27FC236}">
                <a16:creationId xmlns:a16="http://schemas.microsoft.com/office/drawing/2014/main" id="{64156DEA-D563-6A91-196E-A12B86160C71}"/>
              </a:ext>
            </a:extLst>
          </p:cNvPr>
          <p:cNvSpPr txBox="1"/>
          <p:nvPr/>
        </p:nvSpPr>
        <p:spPr>
          <a:xfrm>
            <a:off x="5336147" y="1163239"/>
            <a:ext cx="6316825" cy="1569660"/>
          </a:xfrm>
          <a:prstGeom prst="rect">
            <a:avLst/>
          </a:prstGeom>
          <a:noFill/>
        </p:spPr>
        <p:txBody>
          <a:bodyPr wrap="square" rtlCol="0">
            <a:spAutoFit/>
          </a:bodyPr>
          <a:lstStyle/>
          <a:p>
            <a:pPr algn="just"/>
            <a:r>
              <a:rPr lang="en-US" sz="1600" b="0" i="0" dirty="0">
                <a:solidFill>
                  <a:schemeClr val="accent3">
                    <a:lumMod val="40000"/>
                    <a:lumOff val="60000"/>
                  </a:schemeClr>
                </a:solidFill>
                <a:effectLst/>
                <a:latin typeface="source-serif-pro"/>
              </a:rPr>
              <a:t>This sentence has 9 words or tokens. If we just consider the word ‘he’ in the sentence, we see that ‘and’ and ‘is’ are the two words in close proximity to it. But these words do not give the word ‘he’ any context. Rather the words ‘Bark’ and ‘dog’ are much more related to ‘he’ in the sentence. From this, we understand that proximity is not always relevant, but context is more relevant in a sentence.</a:t>
            </a:r>
            <a:endParaRPr lang="en-AE" sz="1600" dirty="0">
              <a:solidFill>
                <a:schemeClr val="accent3">
                  <a:lumMod val="40000"/>
                  <a:lumOff val="60000"/>
                </a:schemeClr>
              </a:solidFill>
            </a:endParaRPr>
          </a:p>
        </p:txBody>
      </p:sp>
      <p:sp>
        <p:nvSpPr>
          <p:cNvPr id="10" name="TextBox 9">
            <a:extLst>
              <a:ext uri="{FF2B5EF4-FFF2-40B4-BE49-F238E27FC236}">
                <a16:creationId xmlns:a16="http://schemas.microsoft.com/office/drawing/2014/main" id="{21ECFA08-F4B8-6418-74FD-405805290AAA}"/>
              </a:ext>
            </a:extLst>
          </p:cNvPr>
          <p:cNvSpPr txBox="1"/>
          <p:nvPr/>
        </p:nvSpPr>
        <p:spPr>
          <a:xfrm>
            <a:off x="5336147" y="2732899"/>
            <a:ext cx="6316825" cy="1077218"/>
          </a:xfrm>
          <a:prstGeom prst="rect">
            <a:avLst/>
          </a:prstGeom>
          <a:noFill/>
        </p:spPr>
        <p:txBody>
          <a:bodyPr wrap="square" rtlCol="0">
            <a:spAutoFit/>
          </a:bodyPr>
          <a:lstStyle/>
          <a:p>
            <a:pPr algn="just"/>
            <a:r>
              <a:rPr lang="en-US" sz="1600" b="0" i="0" dirty="0">
                <a:solidFill>
                  <a:schemeClr val="accent5">
                    <a:lumMod val="20000"/>
                    <a:lumOff val="80000"/>
                  </a:schemeClr>
                </a:solidFill>
                <a:effectLst/>
                <a:latin typeface="source-serif-pro"/>
              </a:rPr>
              <a:t>In an embedding space, similar words appear closer together or have similar embeddings. Such as the word ‘king’ will be more related to the word ‘queen’ and ‘royalty’, than with the word ‘zebra’. Similarly, ‘zebra’ will be more related to ‘horse’ and ‘stripes’, than with the word ‘emotion’.</a:t>
            </a:r>
            <a:endParaRPr lang="en-AE" sz="1600" dirty="0">
              <a:solidFill>
                <a:schemeClr val="accent5">
                  <a:lumMod val="20000"/>
                  <a:lumOff val="80000"/>
                </a:schemeClr>
              </a:solidFill>
            </a:endParaRPr>
          </a:p>
        </p:txBody>
      </p:sp>
      <p:pic>
        <p:nvPicPr>
          <p:cNvPr id="12" name="Picture 11">
            <a:extLst>
              <a:ext uri="{FF2B5EF4-FFF2-40B4-BE49-F238E27FC236}">
                <a16:creationId xmlns:a16="http://schemas.microsoft.com/office/drawing/2014/main" id="{70DA584A-A0DC-DB94-FED2-612B521A453C}"/>
              </a:ext>
            </a:extLst>
          </p:cNvPr>
          <p:cNvPicPr>
            <a:picLocks noChangeAspect="1"/>
          </p:cNvPicPr>
          <p:nvPr/>
        </p:nvPicPr>
        <p:blipFill>
          <a:blip r:embed="rId3"/>
          <a:stretch>
            <a:fillRect/>
          </a:stretch>
        </p:blipFill>
        <p:spPr>
          <a:xfrm>
            <a:off x="444760" y="4038501"/>
            <a:ext cx="4774678" cy="2713187"/>
          </a:xfrm>
          <a:prstGeom prst="rect">
            <a:avLst/>
          </a:prstGeom>
        </p:spPr>
      </p:pic>
      <p:pic>
        <p:nvPicPr>
          <p:cNvPr id="16" name="Picture 15">
            <a:extLst>
              <a:ext uri="{FF2B5EF4-FFF2-40B4-BE49-F238E27FC236}">
                <a16:creationId xmlns:a16="http://schemas.microsoft.com/office/drawing/2014/main" id="{6358B340-C53B-5572-CC17-D5C94EA29F0B}"/>
              </a:ext>
            </a:extLst>
          </p:cNvPr>
          <p:cNvPicPr>
            <a:picLocks noChangeAspect="1"/>
          </p:cNvPicPr>
          <p:nvPr/>
        </p:nvPicPr>
        <p:blipFill>
          <a:blip r:embed="rId4"/>
          <a:stretch>
            <a:fillRect/>
          </a:stretch>
        </p:blipFill>
        <p:spPr>
          <a:xfrm>
            <a:off x="6254620" y="4038501"/>
            <a:ext cx="5093028" cy="2682551"/>
          </a:xfrm>
          <a:prstGeom prst="rect">
            <a:avLst/>
          </a:prstGeom>
        </p:spPr>
      </p:pic>
    </p:spTree>
    <p:extLst>
      <p:ext uri="{BB962C8B-B14F-4D97-AF65-F5344CB8AC3E}">
        <p14:creationId xmlns:p14="http://schemas.microsoft.com/office/powerpoint/2010/main" val="194304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2EA0D4-2F66-DBD3-6A3A-A3584FD9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93" y="275351"/>
            <a:ext cx="4701661" cy="2831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F31415-2C85-7E86-7070-31F0F9EF2D39}"/>
              </a:ext>
            </a:extLst>
          </p:cNvPr>
          <p:cNvSpPr txBox="1"/>
          <p:nvPr/>
        </p:nvSpPr>
        <p:spPr>
          <a:xfrm>
            <a:off x="5233510" y="398129"/>
            <a:ext cx="6316825" cy="1323439"/>
          </a:xfrm>
          <a:prstGeom prst="rect">
            <a:avLst/>
          </a:prstGeom>
          <a:noFill/>
        </p:spPr>
        <p:txBody>
          <a:bodyPr wrap="square" rtlCol="0">
            <a:spAutoFit/>
          </a:bodyPr>
          <a:lstStyle/>
          <a:p>
            <a:pPr algn="just"/>
            <a:r>
              <a:rPr lang="en-US" sz="1600" dirty="0">
                <a:solidFill>
                  <a:schemeClr val="accent3">
                    <a:lumMod val="40000"/>
                    <a:lumOff val="60000"/>
                  </a:schemeClr>
                </a:solidFill>
                <a:latin typeface="source-serif-pro"/>
              </a:rPr>
              <a:t>We first find the weights by multiplying (dot product) the initial embedding of the first word with the embedding of all other words in the sentence. These weights (W11 to W19) are also normalized to have a sum of 1. Next, these weights are multiplied with the initial embeddings of all the words in the sentence.</a:t>
            </a:r>
            <a:endParaRPr lang="en-AE" sz="1600" dirty="0">
              <a:solidFill>
                <a:schemeClr val="accent3">
                  <a:lumMod val="40000"/>
                  <a:lumOff val="60000"/>
                </a:schemeClr>
              </a:solidFill>
            </a:endParaRPr>
          </a:p>
        </p:txBody>
      </p:sp>
      <p:sp>
        <p:nvSpPr>
          <p:cNvPr id="5" name="TextBox 4">
            <a:extLst>
              <a:ext uri="{FF2B5EF4-FFF2-40B4-BE49-F238E27FC236}">
                <a16:creationId xmlns:a16="http://schemas.microsoft.com/office/drawing/2014/main" id="{2CFBB35D-903D-46C8-13A7-DE3224E05B3F}"/>
              </a:ext>
            </a:extLst>
          </p:cNvPr>
          <p:cNvSpPr txBox="1"/>
          <p:nvPr/>
        </p:nvSpPr>
        <p:spPr>
          <a:xfrm>
            <a:off x="5233510" y="1883813"/>
            <a:ext cx="6653690" cy="1569660"/>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5">
                    <a:lumMod val="20000"/>
                    <a:lumOff val="80000"/>
                  </a:schemeClr>
                </a:solidFill>
              </a:rPr>
              <a:t>W11 V1 + W12 V2 + …. W19 V9 = Y1</a:t>
            </a:r>
          </a:p>
          <a:p>
            <a:r>
              <a:rPr lang="en-US" dirty="0">
                <a:solidFill>
                  <a:schemeClr val="accent5">
                    <a:lumMod val="20000"/>
                    <a:lumOff val="80000"/>
                  </a:schemeClr>
                </a:solidFill>
              </a:rPr>
              <a:t>W11 to W19 are all weights that have the context of the first word V1. So when we are multiplying these weights to each word, </a:t>
            </a:r>
            <a:r>
              <a:rPr lang="en-US" b="1" dirty="0">
                <a:solidFill>
                  <a:schemeClr val="accent5">
                    <a:lumMod val="20000"/>
                    <a:lumOff val="80000"/>
                  </a:schemeClr>
                </a:solidFill>
              </a:rPr>
              <a:t>we are essentially reweighing all the other words towards the first word. </a:t>
            </a:r>
            <a:r>
              <a:rPr lang="en-US" dirty="0">
                <a:solidFill>
                  <a:schemeClr val="accent5">
                    <a:lumMod val="20000"/>
                    <a:lumOff val="80000"/>
                  </a:schemeClr>
                </a:solidFill>
              </a:rPr>
              <a:t>So in a sense, the word ‘Bark’ is now tending more towards the words ‘dog’ and ‘cute’, rather than the word that comes right after it. And this, in a way gives some </a:t>
            </a:r>
            <a:r>
              <a:rPr lang="en-US" b="1" dirty="0">
                <a:solidFill>
                  <a:schemeClr val="accent5">
                    <a:lumMod val="20000"/>
                    <a:lumOff val="80000"/>
                  </a:schemeClr>
                </a:solidFill>
              </a:rPr>
              <a:t>context.</a:t>
            </a:r>
          </a:p>
        </p:txBody>
      </p:sp>
      <p:pic>
        <p:nvPicPr>
          <p:cNvPr id="2052" name="Picture 4">
            <a:extLst>
              <a:ext uri="{FF2B5EF4-FFF2-40B4-BE49-F238E27FC236}">
                <a16:creationId xmlns:a16="http://schemas.microsoft.com/office/drawing/2014/main" id="{CC78C46A-FB96-7891-65FC-4F07DEB7F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973" y="3522411"/>
            <a:ext cx="3397898" cy="31855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30C82C-3A77-0642-6A8A-C9645361F772}"/>
              </a:ext>
            </a:extLst>
          </p:cNvPr>
          <p:cNvSpPr txBox="1"/>
          <p:nvPr/>
        </p:nvSpPr>
        <p:spPr>
          <a:xfrm>
            <a:off x="776588" y="4306184"/>
            <a:ext cx="4635167" cy="1815882"/>
          </a:xfrm>
          <a:prstGeom prst="rect">
            <a:avLst/>
          </a:prstGeom>
          <a:noFill/>
        </p:spPr>
        <p:txBody>
          <a:bodyPr wrap="square" rtlCol="0">
            <a:spAutoFit/>
          </a:bodyPr>
          <a:lstStyle>
            <a:defPPr>
              <a:defRPr lang="en-US"/>
            </a:defPPr>
            <a:lvl1pPr algn="just">
              <a:defRPr sz="1600">
                <a:solidFill>
                  <a:schemeClr val="accent3">
                    <a:lumMod val="40000"/>
                    <a:lumOff val="60000"/>
                  </a:schemeClr>
                </a:solidFill>
                <a:latin typeface="source-serif-pro"/>
              </a:defRPr>
            </a:lvl1pPr>
          </a:lstStyle>
          <a:p>
            <a:r>
              <a:rPr lang="en-US" dirty="0">
                <a:solidFill>
                  <a:schemeClr val="accent5">
                    <a:lumMod val="60000"/>
                    <a:lumOff val="40000"/>
                  </a:schemeClr>
                </a:solidFill>
              </a:rPr>
              <a:t>What is interesting here is that no weights are trained, the order or proximity of the words have no influence on each other. Also, the process has no dependency on the length of the sentence, that is, more or fewer words in a sentence do not matter. This approach of adding some context to the words in a sentence is known </a:t>
            </a:r>
            <a:r>
              <a:rPr lang="en-US" b="1" dirty="0">
                <a:solidFill>
                  <a:schemeClr val="accent5">
                    <a:lumMod val="60000"/>
                    <a:lumOff val="40000"/>
                  </a:schemeClr>
                </a:solidFill>
              </a:rPr>
              <a:t>as Self-Attention</a:t>
            </a:r>
            <a:r>
              <a:rPr lang="en-US" dirty="0">
                <a:solidFill>
                  <a:schemeClr val="accent5">
                    <a:lumMod val="60000"/>
                    <a:lumOff val="40000"/>
                  </a:schemeClr>
                </a:solidFill>
              </a:rPr>
              <a:t>.</a:t>
            </a:r>
            <a:endParaRPr lang="en-US" b="1" dirty="0">
              <a:solidFill>
                <a:schemeClr val="accent5">
                  <a:lumMod val="60000"/>
                  <a:lumOff val="40000"/>
                </a:schemeClr>
              </a:solidFill>
            </a:endParaRPr>
          </a:p>
        </p:txBody>
      </p:sp>
    </p:spTree>
    <p:extLst>
      <p:ext uri="{BB962C8B-B14F-4D97-AF65-F5344CB8AC3E}">
        <p14:creationId xmlns:p14="http://schemas.microsoft.com/office/powerpoint/2010/main" val="29378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barn(inVertical)">
                                      <p:cBhvr>
                                        <p:cTn id="28" dur="500"/>
                                        <p:tgtEl>
                                          <p:spTgt spid="205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documentManagement/types"/>
    <ds:schemaRef ds:uri="71af3243-3dd4-4a8d-8c0d-dd76da1f02a5"/>
    <ds:schemaRef ds:uri="http://schemas.microsoft.com/office/infopath/2007/PartnerControls"/>
    <ds:schemaRef ds:uri="http://purl.org/dc/dcmitype/"/>
    <ds:schemaRef ds:uri="16c05727-aa75-4e4a-9b5f-8a80a1165891"/>
    <ds:schemaRef ds:uri="http://purl.org/dc/elements/1.1/"/>
    <ds:schemaRef ds:uri="http://schemas.openxmlformats.org/package/2006/metadata/core-properti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1091</TotalTime>
  <Words>3976</Words>
  <Application>Microsoft Office PowerPoint</Application>
  <PresentationFormat>Widescreen</PresentationFormat>
  <Paragraphs>135</Paragraphs>
  <Slides>37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37</vt:i4>
      </vt:variant>
    </vt:vector>
  </HeadingPairs>
  <TitlesOfParts>
    <vt:vector size="43" baseType="lpstr">
      <vt:lpstr>Arial</vt:lpstr>
      <vt:lpstr>Calibri</vt:lpstr>
      <vt:lpstr>Calibri Light</vt:lpstr>
      <vt:lpstr>Söhne</vt:lpstr>
      <vt:lpstr>source-serif-pro</vt:lpstr>
      <vt:lpstr>Celestial</vt:lpstr>
      <vt:lpstr>Chatgpt</vt:lpstr>
      <vt:lpstr>introduction</vt:lpstr>
      <vt:lpstr>PowerPoint Presentation</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SYED MEESAM ALI NAQVI</dc:creator>
  <cp:lastModifiedBy>SYED MEESAM ALI NAQVI</cp:lastModifiedBy>
  <cp:revision>32</cp:revision>
  <cp:lastPrinted>2023-04-06T10:21:54Z</cp:lastPrinted>
  <dcterms:created xsi:type="dcterms:W3CDTF">2023-04-05T20:56:06Z</dcterms:created>
  <dcterms:modified xsi:type="dcterms:W3CDTF">2023-04-07T13:37:21Z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2023-04-05T20:56:06Z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fc768dad-6ce9-40fd-a8d9-5535e8b75f6e</vt:lpwstr>
  </property>
  <property fmtid="{D5CDD505-2E9C-101B-9397-08002B2CF9AE}" pid="8" name="MSIP_Label_defa4170-0d19-0005-0004-bc88714345d2_ActionId">
    <vt:lpwstr>86e9fb74-103d-4370-abeb-8936b24fa11e</vt:lpwstr>
  </property>
  <property fmtid="{D5CDD505-2E9C-101B-9397-08002B2CF9AE}" pid="9" name="MSIP_Label_defa4170-0d19-0005-0004-bc88714345d2_ContentBits">
    <vt:lpwstr>0</vt:lpwstr>
  </property>
</Properties>
</file>